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9" r:id="rId7"/>
  </p:sldMasterIdLst>
  <p:notesMasterIdLst>
    <p:notesMasterId r:id="rId32"/>
  </p:notesMasterIdLst>
  <p:sldIdLst>
    <p:sldId id="287" r:id="rId8"/>
    <p:sldId id="290" r:id="rId9"/>
    <p:sldId id="288" r:id="rId10"/>
    <p:sldId id="277" r:id="rId11"/>
    <p:sldId id="291" r:id="rId12"/>
    <p:sldId id="274" r:id="rId13"/>
    <p:sldId id="278" r:id="rId14"/>
    <p:sldId id="309" r:id="rId15"/>
    <p:sldId id="279" r:id="rId16"/>
    <p:sldId id="293" r:id="rId17"/>
    <p:sldId id="294" r:id="rId18"/>
    <p:sldId id="296" r:id="rId19"/>
    <p:sldId id="297" r:id="rId20"/>
    <p:sldId id="298" r:id="rId21"/>
    <p:sldId id="289" r:id="rId22"/>
    <p:sldId id="301" r:id="rId23"/>
    <p:sldId id="302" r:id="rId24"/>
    <p:sldId id="303" r:id="rId25"/>
    <p:sldId id="305" r:id="rId26"/>
    <p:sldId id="304" r:id="rId27"/>
    <p:sldId id="276" r:id="rId28"/>
    <p:sldId id="307" r:id="rId29"/>
    <p:sldId id="300" r:id="rId30"/>
    <p:sldId id="284" r:id="rId31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80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61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3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71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90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8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261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439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3C3C"/>
    <a:srgbClr val="672952"/>
    <a:srgbClr val="909090"/>
    <a:srgbClr val="DFDFDF"/>
    <a:srgbClr val="52BEB0"/>
    <a:srgbClr val="62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4"/>
    <p:restoredTop sz="78646"/>
  </p:normalViewPr>
  <p:slideViewPr>
    <p:cSldViewPr>
      <p:cViewPr varScale="1">
        <p:scale>
          <a:sx n="36" d="100"/>
          <a:sy n="36" d="100"/>
        </p:scale>
        <p:origin x="1000" y="21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2CD826BB-5C23-4804-ADF3-D2879A29335B}" type="datetimeFigureOut">
              <a:rPr lang="en-US" smtClean="0"/>
              <a:pPr/>
              <a:t>11/1/19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41E8C199-60EB-4919-9D02-E23353818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05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9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1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0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97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58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5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4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Energy</a:t>
            </a:r>
            <a:r>
              <a:rPr lang="en-US" b="1" baseline="0" dirty="0" smtClean="0"/>
              <a:t> Management:- </a:t>
            </a:r>
            <a:r>
              <a:rPr lang="en-US" baseline="0" dirty="0" smtClean="0"/>
              <a:t>Belkin Motion Sensor, LIFX Lightbulb, </a:t>
            </a:r>
            <a:r>
              <a:rPr lang="en-US" baseline="0" dirty="0" err="1" smtClean="0"/>
              <a:t>Phlip</a:t>
            </a:r>
            <a:r>
              <a:rPr lang="en-US" baseline="0" dirty="0" smtClean="0"/>
              <a:t> Hue Lightbulb, </a:t>
            </a:r>
            <a:r>
              <a:rPr lang="en-US" baseline="0" dirty="0" err="1" smtClean="0"/>
              <a:t>iHome</a:t>
            </a:r>
            <a:r>
              <a:rPr lang="en-US" baseline="0" dirty="0" smtClean="0"/>
              <a:t> Power Plug, Belkin Switch, TP Link Power Plug</a:t>
            </a:r>
          </a:p>
          <a:p>
            <a:r>
              <a:rPr lang="en-US" b="1" dirty="0" smtClean="0"/>
              <a:t>Health-Monitor:- </a:t>
            </a:r>
            <a:r>
              <a:rPr lang="en-US" b="0" dirty="0" smtClean="0"/>
              <a:t>Sleep</a:t>
            </a:r>
            <a:r>
              <a:rPr lang="en-US" b="0" baseline="0" dirty="0" smtClean="0"/>
              <a:t> sensor, </a:t>
            </a:r>
            <a:r>
              <a:rPr lang="en-US" b="0" baseline="0" dirty="0" err="1" smtClean="0"/>
              <a:t>blipcare</a:t>
            </a:r>
            <a:r>
              <a:rPr lang="en-US" b="0" baseline="0" dirty="0" smtClean="0"/>
              <a:t> BP machine, Air Quality Monitor, Smoke Alarm, </a:t>
            </a:r>
            <a:r>
              <a:rPr lang="en-US" b="0" baseline="0" dirty="0" err="1" smtClean="0"/>
              <a:t>Netatmo</a:t>
            </a:r>
            <a:r>
              <a:rPr lang="en-US" b="0" baseline="0" dirty="0" smtClean="0"/>
              <a:t> Weather station</a:t>
            </a:r>
          </a:p>
          <a:p>
            <a:r>
              <a:rPr lang="en-US" b="1" baseline="0" dirty="0" smtClean="0"/>
              <a:t>Cameras:- </a:t>
            </a:r>
          </a:p>
          <a:p>
            <a:r>
              <a:rPr lang="en-US" b="1" baseline="0" dirty="0" smtClean="0"/>
              <a:t>Controller/Hubs:- </a:t>
            </a:r>
            <a:r>
              <a:rPr lang="en-US" b="0" baseline="0" dirty="0" smtClean="0"/>
              <a:t>Amazon Echo, Hue Bridge, Samsung SmartThings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5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Botnet: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DVR (Digital Video recorder) </a:t>
            </a:r>
            <a:r>
              <a:rPr lang="en-US" sz="1200" dirty="0" smtClean="0"/>
              <a:t> scan for open Telnet ports,  attempted to log in default passwords, amass a botnet army to attack</a:t>
            </a:r>
            <a:r>
              <a:rPr lang="en-US" sz="1200" baseline="0" dirty="0" smtClean="0"/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Internet infrastructure company headquartered in New Hampshire, 3 wave of attack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Casino Fish Tank: </a:t>
            </a:r>
            <a:r>
              <a:rPr lang="en-US" sz="1200" dirty="0" smtClean="0"/>
              <a:t>A North American casino fish tank with sensors connected to a PC that regulated the temperature, food and cleanliness of the tank.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Use</a:t>
            </a:r>
            <a:r>
              <a:rPr lang="en-US" baseline="0" dirty="0" smtClean="0"/>
              <a:t> default password and do not change.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Signature-based:</a:t>
            </a:r>
            <a:r>
              <a:rPr lang="en-US" b="1" baseline="0" dirty="0" smtClean="0"/>
              <a:t>-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etect attacks when system or network behavior matches an attack signature stored in the internal databases. </a:t>
            </a:r>
            <a:endParaRPr lang="en-US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Anomaly-based:-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the activities of a system at an instant against a normal behavior profile (using statistical techniques or machine learning algorithms) and generates the alert whenever a deviation from normal behavior exceeds a threshold </a:t>
            </a:r>
            <a:endParaRPr lang="en-US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Specification-based:-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 is a set of rules and thresholds that define the expected behavior for network components such as nodes, protocols, and routing tables. </a:t>
            </a:r>
            <a:endParaRPr lang="en-US" dirty="0" smtClean="0"/>
          </a:p>
          <a:p>
            <a:endParaRPr lang="en-US" b="1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Hybrid Approach:-</a:t>
            </a:r>
            <a:r>
              <a:rPr lang="en-US" b="1" baseline="0" dirty="0" smtClean="0"/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concepts of signature-based, specification-based and anomaly-based detection to maximize their advantages and minimize the impact of their drawbacks. 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4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5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similar graph share higher proximity (shown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Jaccard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similarity)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2078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4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212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06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4838008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741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16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3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7418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05246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6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7975020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03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239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676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226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506264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419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9350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9941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5520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90420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230381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946218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618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365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172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191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5886648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5356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159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169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3513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0283028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848656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5083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8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653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471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3212010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6001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46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5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19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4546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0694366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8826029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12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36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57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802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0946184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78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52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7032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986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82740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718008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750014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90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8657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5710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360846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437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49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348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5746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9955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733946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574745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1477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912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773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16351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boulevard.com/2019/09/20-surprising-iot-statistics-you-dont-already-know/" TargetMode="External"/><Relationship Id="rId4" Type="http://schemas.openxmlformats.org/officeDocument/2006/relationships/hyperlink" Target="https://www.forbes.com/sites/leemathews/2017/07/27/criminals-hacked-a-fish-tank-to-steal-data-from-a-casino/" TargetMode="External"/><Relationship Id="rId1" Type="http://schemas.openxmlformats.org/officeDocument/2006/relationships/slideLayout" Target="../slideLayouts/slideLayout68.xml"/><Relationship Id="rId2" Type="http://schemas.openxmlformats.org/officeDocument/2006/relationships/hyperlink" Target="https://medium.com/datadriveninvestor/10-amazing-cases-of-iot-applications-taken-from-the-real-life-a8682cdb48d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>
            <a:spLocks/>
          </p:cNvSpPr>
          <p:nvPr/>
        </p:nvSpPr>
        <p:spPr bwMode="auto">
          <a:xfrm>
            <a:off x="-11833" y="4985792"/>
            <a:ext cx="243840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Detecting DoS Attack in Smart Home </a:t>
            </a:r>
            <a:r>
              <a:rPr lang="en-US" sz="8000" b="1" dirty="0" err="1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IoT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 Devices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Using 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 Graph-Based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Approach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6325030" y="9162256"/>
            <a:ext cx="1321178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Ramesh Paudel, Timothy </a:t>
            </a:r>
            <a:r>
              <a:rPr lang="en-US" sz="4000" b="1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Muncy</a:t>
            </a:r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, William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Eberle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Graduate Student Seminar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Fall 2019</a:t>
            </a:r>
            <a:endParaRPr lang="en-US" sz="4000" b="1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Arial" panose="020B0604020202020204" pitchFamily="34" charset="0"/>
              <a:sym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3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0" y="4481736"/>
            <a:ext cx="8590073" cy="1483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64" y="3106185"/>
            <a:ext cx="9324468" cy="6453835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Shingling using Biased </a:t>
            </a:r>
            <a:r>
              <a:rPr lang="en-US" sz="9300" b="1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Random Walk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E</a:t>
                </a:r>
                <a:r>
                  <a:rPr lang="en-US" sz="4000" dirty="0" smtClean="0"/>
                  <a:t>ach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30000" dirty="0" err="1" smtClean="0">
                        <a:latin typeface="Cambria Math" charset="0"/>
                      </a:rPr>
                      <m:t>𝑡h</m:t>
                    </m:r>
                  </m:oMath>
                </a14:m>
                <a:r>
                  <a:rPr lang="en-US" sz="4000" dirty="0" smtClean="0"/>
                  <a:t>  </a:t>
                </a:r>
                <a:r>
                  <a:rPr lang="en-US" sz="4000" dirty="0"/>
                  <a:t>node in the walk path (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𝑐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4000" dirty="0"/>
                  <a:t>) are generated </a:t>
                </a:r>
                <a:r>
                  <a:rPr lang="en-US" sz="4000" dirty="0" smtClean="0"/>
                  <a:t>using distribution: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algn="just"/>
                <a:r>
                  <a:rPr lang="en-US" sz="4000" dirty="0" smtClean="0"/>
                  <a:t>Where, 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</m:oMath>
                </a14:m>
                <a:r>
                  <a:rPr lang="en-US" sz="4000" i="1" dirty="0" smtClean="0"/>
                  <a:t> </a:t>
                </a:r>
                <a:r>
                  <a:rPr lang="en-US" sz="4000" i="1" dirty="0"/>
                  <a:t>is the </a:t>
                </a:r>
                <a:r>
                  <a:rPr lang="en-US" sz="4000" i="1" dirty="0" smtClean="0"/>
                  <a:t>un-normalized </a:t>
                </a:r>
                <a:r>
                  <a:rPr lang="en-US" sz="4000" i="1" dirty="0"/>
                  <a:t>transition probability </a:t>
                </a:r>
                <a:r>
                  <a:rPr lang="en-US" sz="4000" i="1" dirty="0" smtClean="0"/>
                  <a:t>between 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i="1" dirty="0"/>
                  <a:t>and </a:t>
                </a:r>
                <a:r>
                  <a:rPr lang="en-US" sz="4000" i="1" dirty="0" smtClean="0"/>
                  <a:t>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4000" dirty="0"/>
                  <a:t>,</a:t>
                </a:r>
                <a:endParaRPr lang="en-US" sz="4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i="1" dirty="0"/>
                  <a:t>is the normalizing constant</a:t>
                </a:r>
                <a:r>
                  <a:rPr lang="en-US" sz="4000" i="1" dirty="0" smtClean="0"/>
                  <a:t>.</a:t>
                </a:r>
                <a:endParaRPr lang="en-US" sz="4000" i="1" dirty="0"/>
              </a:p>
            </p:txBody>
          </p:sp>
        </mc:Choice>
        <mc:Fallback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blipFill rotWithShape="0">
                <a:blip r:embed="rId5"/>
                <a:stretch>
                  <a:fillRect l="-2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16" y="10560462"/>
            <a:ext cx="6751918" cy="276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1"/>
              <p:cNvSpPr>
                <a:spLocks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Interpolate between BFS and DFS using parameter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𝑝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If a random walk just traversed the edge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(</m:t>
                    </m:r>
                    <m:r>
                      <a:rPr lang="en-US" sz="4000" i="1" dirty="0" smtClean="0">
                        <a:latin typeface="Cambria Math" charset="0"/>
                      </a:rPr>
                      <m:t>𝑡</m:t>
                    </m:r>
                    <m:r>
                      <a:rPr lang="en-US" sz="4000" i="1" dirty="0" smtClean="0">
                        <a:latin typeface="Cambria Math" charset="0"/>
                      </a:rPr>
                      <m:t>, </m:t>
                    </m:r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and is currently at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4000" dirty="0"/>
                  <a:t>, the next step to the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leading from the current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can </a:t>
                </a:r>
                <a:r>
                  <a:rPr lang="en-US" sz="4000" dirty="0"/>
                  <a:t>be decided using transitional probability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  <m:r>
                      <a:rPr lang="en-US" sz="40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4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𝑝𝑞</m:t>
                    </m:r>
                    <m:d>
                      <m:dPr>
                        <m:ctrlPr>
                          <a:rPr lang="en-US" sz="4000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𝑤𝑣𝑥</m:t>
                    </m:r>
                  </m:oMath>
                </a14:m>
                <a:endParaRPr lang="en-US" sz="4000" dirty="0" smtClean="0"/>
              </a:p>
              <a:p>
                <a:pPr algn="just"/>
                <a:r>
                  <a:rPr lang="en-US" sz="4000" dirty="0"/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40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4000" dirty="0" smtClean="0"/>
                  <a:t> is </a:t>
                </a:r>
                <a:r>
                  <a:rPr lang="en-US" sz="4000" dirty="0"/>
                  <a:t>the weight of the edge </a:t>
                </a:r>
                <a14:m>
                  <m:oMath xmlns:m="http://schemas.openxmlformats.org/officeDocument/2006/math">
                    <m:r>
                      <a:rPr lang="mr-IN" sz="4000" i="1" dirty="0" smtClean="0">
                        <a:latin typeface="Cambria Math" charset="0"/>
                      </a:rPr>
                      <m:t>(</m:t>
                    </m:r>
                    <m:r>
                      <a:rPr lang="mr-IN" sz="4000" i="1" dirty="0" err="1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,</m:t>
                    </m:r>
                    <m:r>
                      <a:rPr lang="mr-IN" sz="4000" i="1" dirty="0">
                        <a:latin typeface="Cambria Math" charset="0"/>
                      </a:rPr>
                      <m:t> </m:t>
                    </m:r>
                    <m:r>
                      <a:rPr lang="mr-IN" sz="4000" i="1" dirty="0" err="1">
                        <a:latin typeface="Cambria Math" charset="0"/>
                      </a:rPr>
                      <m:t>𝑥</m:t>
                    </m:r>
                    <m:r>
                      <a:rPr lang="mr-IN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mr-IN" sz="4000" dirty="0" err="1"/>
                  <a:t>and</a:t>
                </a:r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2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blipFill rotWithShape="0">
                <a:blip r:embed="rId7"/>
                <a:stretch>
                  <a:fillRect l="-1840" r="-18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>
            <a:spLocks/>
          </p:cNvSpPr>
          <p:nvPr/>
        </p:nvSpPr>
        <p:spPr bwMode="auto">
          <a:xfrm>
            <a:off x="907858" y="7911941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Bias Walk: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77752" y="932160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[9]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31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9" y="6971222"/>
            <a:ext cx="4607097" cy="1515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0" y="3787640"/>
            <a:ext cx="8590073" cy="1373003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 Sketching using Discriminative Shingle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102768" y="2609528"/>
                <a:ext cx="16358412" cy="576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just"/>
                <a:r>
                  <a:rPr lang="en-US" sz="4000" dirty="0" smtClean="0"/>
                  <a:t> Entropy of the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 in the training window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/>
              </a:p>
              <a:p>
                <a:pPr algn="just"/>
                <a:r>
                  <a:rPr lang="en-US" sz="4000" dirty="0" smtClean="0"/>
                  <a:t>Where,</a:t>
                </a:r>
              </a:p>
              <a:p>
                <a:pPr algn="just"/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𝑁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total number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present </a:t>
                </a:r>
                <a:r>
                  <a:rPr lang="en-US" sz="4000" dirty="0" smtClean="0"/>
                  <a:t>in</a:t>
                </a:r>
                <a:endParaRPr lang="en-US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 smtClean="0">
                        <a:latin typeface="Cambria Math" charset="0"/>
                      </a:rPr>
                      <m:t>𝑃</m:t>
                    </m:r>
                    <m:r>
                      <a:rPr lang="en-US" sz="4000" i="1" dirty="0" smtClean="0">
                        <a:latin typeface="Cambria Math" charset="0"/>
                      </a:rPr>
                      <m:t>( </m:t>
                    </m:r>
                    <m:r>
                      <a:rPr lang="en-US" sz="4000" i="1" dirty="0" err="1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sz="4000" b="0" i="1" dirty="0" smtClean="0">
                        <a:latin typeface="Cambria Math" charset="0"/>
                      </a:rPr>
                      <m:t>|</m:t>
                    </m:r>
                    <m:r>
                      <a:rPr lang="en-US" sz="4000" i="1" dirty="0" err="1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is the fraction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present </a:t>
                </a:r>
                <a:r>
                  <a:rPr lang="en-US" sz="4000" dirty="0" smtClean="0"/>
                  <a:t>in 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i="1" dirty="0" smtClean="0"/>
              </a:p>
              <a:p>
                <a:pPr lvl="6" indent="0" algn="just"/>
                <a:r>
                  <a:rPr lang="en-US" sz="4000" dirty="0" smtClean="0"/>
                  <a:t>    is the probability of each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the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        	the occurrences of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in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2609528"/>
                <a:ext cx="16358412" cy="5766420"/>
              </a:xfrm>
              <a:prstGeom prst="rect">
                <a:avLst/>
              </a:prstGeom>
              <a:blipFill rotWithShape="0">
                <a:blip r:embed="rId5"/>
                <a:stretch>
                  <a:fillRect l="-1901" t="-5920" r="-1864" b="-85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/>
              <p:cNvSpPr>
                <a:spLocks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Discriminative </a:t>
                </a:r>
                <a:r>
                  <a:rPr lang="en-US" sz="4000" dirty="0"/>
                  <a:t>shingles are the </a:t>
                </a:r>
                <a:r>
                  <a:rPr lang="en-US" sz="4000" dirty="0" smtClean="0"/>
                  <a:t>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shingles with the highest entropy </a:t>
                </a:r>
                <a:r>
                  <a:rPr lang="en-US" sz="4000" dirty="0" smtClean="0"/>
                  <a:t>value</a:t>
                </a:r>
                <a:endParaRPr lang="en-US" sz="4000" dirty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Sketch </a:t>
                </a:r>
                <a:r>
                  <a:rPr lang="en-US" sz="4000" dirty="0"/>
                  <a:t>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for a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will hold </a:t>
                </a:r>
                <a:r>
                  <a:rPr lang="en-US" sz="4000" dirty="0" smtClean="0"/>
                  <a:t>the cost </a:t>
                </a:r>
                <a:r>
                  <a:rPr lang="en-US" sz="4000" dirty="0"/>
                  <a:t>of each discriminative shingle 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. </a:t>
                </a: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The </a:t>
                </a:r>
                <a:r>
                  <a:rPr lang="en-US" sz="4000" dirty="0"/>
                  <a:t>cost of </a:t>
                </a:r>
                <a:r>
                  <a:rPr lang="en-US" sz="4000" dirty="0" smtClean="0"/>
                  <a:t>a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is defined as</a:t>
                </a:r>
                <a:r>
                  <a:rPr lang="en-US" sz="4000" dirty="0" smtClean="0"/>
                  <a:t>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1" i="1" smtClean="0">
                        <a:latin typeface="Cambria Math" charset="0"/>
                      </a:rPr>
                      <m:t>=</m:t>
                    </m:r>
                    <m:r>
                      <a:rPr lang="en-US" sz="4000" b="1" i="1" smtClean="0">
                        <a:latin typeface="Cambria Math" charset="0"/>
                      </a:rPr>
                      <m:t>𝒘</m:t>
                    </m:r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𝒔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𝑮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𝒊</m:t>
                        </m:r>
                      </m:sup>
                    </m:sSubSup>
                    <m:r>
                      <a:rPr lang="en-US" sz="4000" b="1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4000" b="1" dirty="0" smtClean="0"/>
              </a:p>
              <a:p>
                <a:pPr algn="just"/>
                <a:r>
                  <a:rPr lang="en-US" sz="40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𝑤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sum of edge weight in the shingle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4000" dirty="0" smtClean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         </m:t>
                    </m:r>
                    <m:sSubSup>
                      <m:sSubSupPr>
                        <m:ctrlPr>
                          <a:rPr lang="en-US" sz="4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𝑠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charset="0"/>
                          </a:rPr>
                          <m:t>𝐺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frequency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blipFill rotWithShape="0">
                <a:blip r:embed="rId6"/>
                <a:stretch>
                  <a:fillRect l="-1201" t="-3731" b="-72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05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12" y="377280"/>
            <a:ext cx="21031200" cy="1944216"/>
          </a:xfrm>
        </p:spPr>
        <p:txBody>
          <a:bodyPr/>
          <a:lstStyle/>
          <a:p>
            <a:pPr algn="l" eaLnBrk="1" hangingPunct="1"/>
            <a:r>
              <a:rPr lang="en-US" sz="9600" b="1" dirty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Anomaly Detection</a:t>
            </a: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598712" y="2753544"/>
            <a:ext cx="22108888" cy="96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The anomaly </a:t>
            </a:r>
            <a:r>
              <a:rPr lang="en-US" sz="4000" dirty="0"/>
              <a:t>detection is performed by using the </a:t>
            </a:r>
            <a:r>
              <a:rPr lang="en-US" sz="4000" dirty="0" smtClean="0"/>
              <a:t>state-of-the-art Robust </a:t>
            </a:r>
            <a:r>
              <a:rPr lang="en-US" sz="4000" dirty="0"/>
              <a:t>Random Cut Forests (RRCF) </a:t>
            </a:r>
            <a:r>
              <a:rPr lang="en-US" sz="4000" dirty="0" smtClean="0"/>
              <a:t>[</a:t>
            </a:r>
            <a:r>
              <a:rPr lang="en-US" sz="4000" dirty="0"/>
              <a:t>4</a:t>
            </a:r>
            <a:r>
              <a:rPr lang="en-US" sz="4000" dirty="0" smtClean="0"/>
              <a:t>]. 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algorithm is </a:t>
            </a:r>
            <a:r>
              <a:rPr lang="en-US" sz="4000" dirty="0"/>
              <a:t>an unsupervised ensemble method for detecting outliers </a:t>
            </a:r>
            <a:r>
              <a:rPr lang="en-US" sz="4000" dirty="0" smtClean="0"/>
              <a:t>in streaming </a:t>
            </a:r>
            <a:r>
              <a:rPr lang="en-US" sz="4000" dirty="0"/>
              <a:t>data.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initialize RRCF using 100 trees and </a:t>
            </a:r>
            <a:r>
              <a:rPr lang="en-US" sz="4000" dirty="0" smtClean="0"/>
              <a:t>256 samples</a:t>
            </a:r>
            <a:r>
              <a:rPr lang="en-US" sz="4000" dirty="0"/>
              <a:t>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</a:t>
            </a:r>
            <a:r>
              <a:rPr lang="en-US" sz="4000" dirty="0"/>
              <a:t>initializes the forest of 100 trees by using </a:t>
            </a:r>
            <a:r>
              <a:rPr lang="en-US" sz="4000" dirty="0" smtClean="0"/>
              <a:t>the sketch </a:t>
            </a:r>
            <a:r>
              <a:rPr lang="en-US" sz="4000" dirty="0"/>
              <a:t>vector of the first 256 graphs.</a:t>
            </a:r>
          </a:p>
        </p:txBody>
      </p:sp>
    </p:spTree>
    <p:extLst>
      <p:ext uri="{BB962C8B-B14F-4D97-AF65-F5344CB8AC3E}">
        <p14:creationId xmlns:p14="http://schemas.microsoft.com/office/powerpoint/2010/main" val="114213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36" y="851917"/>
            <a:ext cx="5184576" cy="1829619"/>
          </a:xfrm>
        </p:spPr>
        <p:txBody>
          <a:bodyPr/>
          <a:lstStyle/>
          <a:p>
            <a:pPr algn="l" eaLnBrk="1" hangingPunct="1"/>
            <a:r>
              <a:rPr lang="en-US" sz="9600" b="1" dirty="0" smtClean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Dataset</a:t>
            </a:r>
            <a:endParaRPr lang="en-US" sz="9600" b="1" dirty="0">
              <a:solidFill>
                <a:srgbClr val="3C3C3C"/>
              </a:solidFill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801808" y="2710176"/>
            <a:ext cx="21399304" cy="551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 smtClean="0"/>
              <a:t>Collected from the </a:t>
            </a:r>
            <a:r>
              <a:rPr lang="en-US" sz="4000" dirty="0"/>
              <a:t>University of New South Wales </a:t>
            </a:r>
            <a:r>
              <a:rPr lang="en-US" sz="4000" dirty="0" smtClean="0"/>
              <a:t>Sydney (UNSW </a:t>
            </a:r>
            <a:r>
              <a:rPr lang="en-US" sz="4000" dirty="0"/>
              <a:t>Sydney) smart home </a:t>
            </a:r>
            <a:r>
              <a:rPr lang="en-US" sz="4000" dirty="0" smtClean="0"/>
              <a:t>test-bed [8].</a:t>
            </a:r>
          </a:p>
          <a:p>
            <a:pPr algn="just"/>
            <a:r>
              <a:rPr lang="en-US" sz="4000" dirty="0" smtClean="0"/>
              <a:t>Smart </a:t>
            </a:r>
            <a:r>
              <a:rPr lang="en-US" sz="4000" dirty="0"/>
              <a:t>home </a:t>
            </a:r>
            <a:r>
              <a:rPr lang="en-US" sz="4000" dirty="0" smtClean="0"/>
              <a:t>that have 28 </a:t>
            </a:r>
            <a:r>
              <a:rPr lang="en-US" sz="4000" dirty="0" err="1"/>
              <a:t>IoT</a:t>
            </a:r>
            <a:r>
              <a:rPr lang="en-US" sz="4000" dirty="0"/>
              <a:t> devices as well as non-</a:t>
            </a:r>
            <a:r>
              <a:rPr lang="en-US" sz="4000" dirty="0" err="1"/>
              <a:t>IoT</a:t>
            </a:r>
            <a:r>
              <a:rPr lang="en-US" sz="4000" dirty="0"/>
              <a:t> </a:t>
            </a:r>
            <a:r>
              <a:rPr lang="en-US" sz="4000" dirty="0" smtClean="0"/>
              <a:t>devices.</a:t>
            </a:r>
          </a:p>
          <a:p>
            <a:pPr algn="just"/>
            <a:r>
              <a:rPr lang="en-US" sz="4000" dirty="0" smtClean="0"/>
              <a:t>Each </a:t>
            </a:r>
            <a:r>
              <a:rPr lang="en-US" sz="4000" dirty="0"/>
              <a:t>DoS attack lasts for 10 </a:t>
            </a:r>
            <a:r>
              <a:rPr lang="en-US" sz="4000" dirty="0" smtClean="0"/>
              <a:t>minutes and </a:t>
            </a:r>
            <a:r>
              <a:rPr lang="en-US" sz="4000" dirty="0"/>
              <a:t>is launched with the maximum limit of 1, 10 or </a:t>
            </a:r>
            <a:r>
              <a:rPr lang="en-US" sz="4000" dirty="0" smtClean="0"/>
              <a:t>100 packets </a:t>
            </a:r>
            <a:r>
              <a:rPr lang="en-US" sz="4000" dirty="0"/>
              <a:t>per second. </a:t>
            </a:r>
            <a:endParaRPr lang="en-US" sz="4000" dirty="0" smtClean="0"/>
          </a:p>
          <a:p>
            <a:pPr algn="just"/>
            <a:r>
              <a:rPr lang="en-US" sz="4000" dirty="0" smtClean="0"/>
              <a:t>Based </a:t>
            </a:r>
            <a:r>
              <a:rPr lang="en-US" sz="4000" dirty="0"/>
              <a:t>on this ground truth, if an </a:t>
            </a:r>
            <a:r>
              <a:rPr lang="en-US" sz="4000" dirty="0" smtClean="0"/>
              <a:t>individual graph </a:t>
            </a:r>
            <a:r>
              <a:rPr lang="en-US" sz="4000" dirty="0"/>
              <a:t>contains at least 50 edges belonging to a DoS </a:t>
            </a:r>
            <a:r>
              <a:rPr lang="en-US" sz="4000" dirty="0" smtClean="0"/>
              <a:t>attack, the </a:t>
            </a:r>
            <a:r>
              <a:rPr lang="en-US" sz="4000" dirty="0"/>
              <a:t>graph was labeled anomalous. 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52" y="10888123"/>
            <a:ext cx="14011349" cy="2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7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 Preprocessing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23" y="2636912"/>
            <a:ext cx="11071153" cy="9176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8" y="2636912"/>
            <a:ext cx="9577064" cy="91765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11380781" y="6793115"/>
            <a:ext cx="1102732" cy="864096"/>
          </a:xfrm>
          <a:prstGeom prst="right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9702" y="1195546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[8]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9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Static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2036880" cy="87026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emonstrate </a:t>
            </a:r>
            <a:r>
              <a:rPr lang="en-US" sz="4000" dirty="0">
                <a:latin typeface="+mj-lt"/>
              </a:rPr>
              <a:t>that the proposed </a:t>
            </a:r>
            <a:r>
              <a:rPr lang="en-US" sz="4000" dirty="0" smtClean="0">
                <a:latin typeface="+mj-lt"/>
              </a:rPr>
              <a:t>approach </a:t>
            </a:r>
            <a:r>
              <a:rPr lang="en-US" sz="4000" dirty="0">
                <a:latin typeface="+mj-lt"/>
              </a:rPr>
              <a:t>can </a:t>
            </a:r>
            <a:r>
              <a:rPr lang="en-US" sz="4000" dirty="0" smtClean="0">
                <a:latin typeface="+mj-lt"/>
              </a:rPr>
              <a:t>classify </a:t>
            </a:r>
            <a:r>
              <a:rPr lang="en-US" sz="4000" dirty="0">
                <a:latin typeface="+mj-lt"/>
              </a:rPr>
              <a:t>normal and </a:t>
            </a:r>
            <a:r>
              <a:rPr lang="en-US" sz="4000" dirty="0" smtClean="0">
                <a:latin typeface="+mj-lt"/>
              </a:rPr>
              <a:t>DoS attack </a:t>
            </a:r>
            <a:r>
              <a:rPr lang="en-US" sz="4000" dirty="0">
                <a:latin typeface="+mj-lt"/>
              </a:rPr>
              <a:t>graphs.</a:t>
            </a:r>
            <a:endParaRPr lang="en-US" sz="4000" dirty="0" smtClean="0">
              <a:latin typeface="+mj-lt"/>
            </a:endParaRPr>
          </a:p>
          <a:p>
            <a:pPr algn="just"/>
            <a:r>
              <a:rPr lang="en-US" sz="4000" dirty="0" smtClean="0">
                <a:latin typeface="+mj-lt"/>
              </a:rPr>
              <a:t>One </a:t>
            </a:r>
            <a:r>
              <a:rPr lang="en-US" sz="4000" dirty="0">
                <a:latin typeface="+mj-lt"/>
              </a:rPr>
              <a:t>full day of data (June </a:t>
            </a:r>
            <a:r>
              <a:rPr lang="en-US" sz="4000" dirty="0" smtClean="0">
                <a:latin typeface="+mj-lt"/>
              </a:rPr>
              <a:t>01, 2018</a:t>
            </a:r>
            <a:r>
              <a:rPr lang="en-US" sz="4000" dirty="0">
                <a:latin typeface="+mj-lt"/>
              </a:rPr>
              <a:t>) where 5 </a:t>
            </a:r>
            <a:r>
              <a:rPr lang="en-US" sz="4000" dirty="0" err="1">
                <a:latin typeface="+mj-lt"/>
              </a:rPr>
              <a:t>IoT</a:t>
            </a:r>
            <a:r>
              <a:rPr lang="en-US" sz="4000" dirty="0">
                <a:latin typeface="+mj-lt"/>
              </a:rPr>
              <a:t> devices are involved in DoS attacks</a:t>
            </a:r>
            <a:r>
              <a:rPr lang="en-US" sz="4000" dirty="0" smtClean="0">
                <a:latin typeface="+mj-lt"/>
              </a:rPr>
              <a:t>.</a:t>
            </a:r>
          </a:p>
          <a:p>
            <a:r>
              <a:rPr lang="en-US" sz="4000" dirty="0" smtClean="0">
                <a:latin typeface="+mj-lt"/>
              </a:rPr>
              <a:t>Uses the </a:t>
            </a:r>
            <a:r>
              <a:rPr lang="en-US" sz="4000" dirty="0">
                <a:latin typeface="+mj-lt"/>
              </a:rPr>
              <a:t>sketch vector as input to the </a:t>
            </a:r>
            <a:r>
              <a:rPr lang="en-US" sz="4000" dirty="0" smtClean="0">
                <a:latin typeface="+mj-lt"/>
              </a:rPr>
              <a:t>supervised </a:t>
            </a:r>
            <a:r>
              <a:rPr lang="en-US" sz="4000" dirty="0">
                <a:latin typeface="+mj-lt"/>
              </a:rPr>
              <a:t>machine learning algorithms: decision tree, </a:t>
            </a:r>
            <a:r>
              <a:rPr lang="en-US" sz="4000" dirty="0" smtClean="0">
                <a:latin typeface="+mj-lt"/>
              </a:rPr>
              <a:t>support vector </a:t>
            </a:r>
            <a:r>
              <a:rPr lang="en-US" sz="4000" dirty="0">
                <a:latin typeface="+mj-lt"/>
              </a:rPr>
              <a:t>machine, gradient boosting, and random </a:t>
            </a:r>
            <a:r>
              <a:rPr lang="en-US" sz="4000" dirty="0" smtClean="0">
                <a:latin typeface="+mj-lt"/>
              </a:rPr>
              <a:t>forest.</a:t>
            </a:r>
          </a:p>
          <a:p>
            <a:r>
              <a:rPr lang="en-US" sz="4000" dirty="0" smtClean="0">
                <a:latin typeface="+mj-lt"/>
              </a:rPr>
              <a:t>Compare with standard </a:t>
            </a:r>
            <a:r>
              <a:rPr lang="en-US" sz="4000" dirty="0">
                <a:latin typeface="+mj-lt"/>
              </a:rPr>
              <a:t>machine learning </a:t>
            </a:r>
            <a:r>
              <a:rPr lang="en-US" sz="4000" dirty="0" smtClean="0">
                <a:latin typeface="+mj-lt"/>
              </a:rPr>
              <a:t>approach developed </a:t>
            </a:r>
            <a:r>
              <a:rPr lang="en-US" sz="4000" dirty="0">
                <a:latin typeface="+mj-lt"/>
              </a:rPr>
              <a:t>by </a:t>
            </a:r>
            <a:r>
              <a:rPr lang="en-US" sz="4000" dirty="0" err="1">
                <a:latin typeface="+mj-lt"/>
              </a:rPr>
              <a:t>Doshi</a:t>
            </a:r>
            <a:r>
              <a:rPr lang="en-US" sz="4000" dirty="0">
                <a:latin typeface="+mj-lt"/>
              </a:rPr>
              <a:t> et al. [5</a:t>
            </a:r>
            <a:r>
              <a:rPr lang="en-US" sz="4000" dirty="0" smtClean="0">
                <a:latin typeface="+mj-lt"/>
              </a:rPr>
              <a:t>]. </a:t>
            </a:r>
          </a:p>
          <a:p>
            <a:r>
              <a:rPr lang="en-US" sz="4000" dirty="0" err="1">
                <a:latin typeface="+mj-lt"/>
              </a:rPr>
              <a:t>Doshi</a:t>
            </a:r>
            <a:r>
              <a:rPr lang="en-US" sz="4000" dirty="0">
                <a:latin typeface="+mj-lt"/>
              </a:rPr>
              <a:t> et </a:t>
            </a:r>
            <a:r>
              <a:rPr lang="en-US" sz="4000" dirty="0" smtClean="0">
                <a:latin typeface="+mj-lt"/>
              </a:rPr>
              <a:t>al. [5]  method </a:t>
            </a:r>
            <a:r>
              <a:rPr lang="en-US" sz="4000" dirty="0">
                <a:latin typeface="+mj-lt"/>
              </a:rPr>
              <a:t>primarily </a:t>
            </a:r>
            <a:r>
              <a:rPr lang="en-US" sz="4000" dirty="0" smtClean="0">
                <a:latin typeface="+mj-lt"/>
              </a:rPr>
              <a:t>relies on </a:t>
            </a:r>
            <a:r>
              <a:rPr lang="en-US" sz="4000" dirty="0">
                <a:latin typeface="+mj-lt"/>
              </a:rPr>
              <a:t>the use of stateless features like packet size, </a:t>
            </a:r>
            <a:r>
              <a:rPr lang="en-US" sz="4000" dirty="0" smtClean="0">
                <a:latin typeface="+mj-lt"/>
              </a:rPr>
              <a:t>inter-packet time </a:t>
            </a:r>
            <a:r>
              <a:rPr lang="en-US" sz="4000" dirty="0">
                <a:latin typeface="+mj-lt"/>
              </a:rPr>
              <a:t>interval, and </a:t>
            </a:r>
            <a:r>
              <a:rPr lang="en-US" sz="4000" dirty="0" smtClean="0">
                <a:latin typeface="+mj-lt"/>
              </a:rPr>
              <a:t>protocol.</a:t>
            </a:r>
          </a:p>
        </p:txBody>
      </p:sp>
    </p:spTree>
    <p:extLst>
      <p:ext uri="{BB962C8B-B14F-4D97-AF65-F5344CB8AC3E}">
        <p14:creationId xmlns:p14="http://schemas.microsoft.com/office/powerpoint/2010/main" val="824020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Parameter Sensitivity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11" y="2177480"/>
            <a:ext cx="10911061" cy="5396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2177480"/>
            <a:ext cx="10513166" cy="545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7859204"/>
            <a:ext cx="10895784" cy="56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62" y="7859204"/>
            <a:ext cx="10862037" cy="56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86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4" y="3113584"/>
            <a:ext cx="16896358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Streaming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One week of </a:t>
            </a:r>
            <a:r>
              <a:rPr lang="en-US" sz="4000" dirty="0">
                <a:latin typeface="+mj-lt"/>
              </a:rPr>
              <a:t>data </a:t>
            </a:r>
            <a:r>
              <a:rPr lang="en-US" sz="4000" dirty="0" smtClean="0">
                <a:latin typeface="+mj-lt"/>
              </a:rPr>
              <a:t>with 29.9 million traffic packets.</a:t>
            </a:r>
          </a:p>
          <a:p>
            <a:r>
              <a:rPr lang="en-US" sz="4000" dirty="0">
                <a:latin typeface="+mj-lt"/>
              </a:rPr>
              <a:t>Each graph represents 1-minute of network traffic.</a:t>
            </a:r>
          </a:p>
          <a:p>
            <a:r>
              <a:rPr lang="en-US" sz="4000" dirty="0" smtClean="0">
                <a:latin typeface="+mj-lt"/>
              </a:rPr>
              <a:t>Total 9,879 </a:t>
            </a:r>
            <a:r>
              <a:rPr lang="en-US" sz="4000" dirty="0">
                <a:latin typeface="+mj-lt"/>
              </a:rPr>
              <a:t>graphs each coming </a:t>
            </a:r>
            <a:r>
              <a:rPr lang="en-US" sz="4000" dirty="0" smtClean="0">
                <a:latin typeface="+mj-lt"/>
              </a:rPr>
              <a:t>every minute </a:t>
            </a:r>
            <a:r>
              <a:rPr lang="en-US" sz="4000" dirty="0">
                <a:latin typeface="+mj-lt"/>
              </a:rPr>
              <a:t>in the graph </a:t>
            </a:r>
            <a:r>
              <a:rPr lang="en-US" sz="4000" dirty="0" smtClean="0">
                <a:latin typeface="+mj-lt"/>
              </a:rPr>
              <a:t>stream.</a:t>
            </a:r>
          </a:p>
          <a:p>
            <a:r>
              <a:rPr lang="en-US" sz="4000" dirty="0" smtClean="0">
                <a:latin typeface="+mj-lt"/>
              </a:rPr>
              <a:t>First </a:t>
            </a:r>
            <a:r>
              <a:rPr lang="en-US" sz="4000" dirty="0">
                <a:latin typeface="+mj-lt"/>
              </a:rPr>
              <a:t>25% of the data is </a:t>
            </a:r>
            <a:r>
              <a:rPr lang="en-US" sz="4000" dirty="0" smtClean="0">
                <a:latin typeface="+mj-lt"/>
              </a:rPr>
              <a:t>used as </a:t>
            </a:r>
            <a:r>
              <a:rPr lang="en-US" sz="4000" dirty="0">
                <a:latin typeface="+mj-lt"/>
              </a:rPr>
              <a:t>a training set to generate discriminative </a:t>
            </a:r>
            <a:r>
              <a:rPr lang="en-US" sz="4000" dirty="0" smtClean="0">
                <a:latin typeface="+mj-lt"/>
              </a:rPr>
              <a:t>shingles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smtClean="0">
                <a:latin typeface="+mj-lt"/>
              </a:rPr>
              <a:t>and anomaly detection is done in subsequent 75% of the data.</a:t>
            </a:r>
          </a:p>
          <a:p>
            <a:r>
              <a:rPr lang="en-US" sz="4000" dirty="0" smtClean="0">
                <a:latin typeface="+mj-lt"/>
              </a:rPr>
              <a:t>Compare against </a:t>
            </a:r>
            <a:r>
              <a:rPr lang="en-US" sz="4000" dirty="0" err="1" smtClean="0">
                <a:latin typeface="+mj-lt"/>
              </a:rPr>
              <a:t>SpotLight</a:t>
            </a:r>
            <a:r>
              <a:rPr lang="en-US" sz="4000" dirty="0" smtClean="0">
                <a:latin typeface="+mj-lt"/>
              </a:rPr>
              <a:t> [6] and </a:t>
            </a:r>
            <a:r>
              <a:rPr lang="en-US" sz="4000" dirty="0" err="1" smtClean="0">
                <a:latin typeface="+mj-lt"/>
              </a:rPr>
              <a:t>StreamSpot</a:t>
            </a:r>
            <a:r>
              <a:rPr lang="en-US" sz="4000" dirty="0" smtClean="0">
                <a:latin typeface="+mj-lt"/>
              </a:rPr>
              <a:t> [7].</a:t>
            </a:r>
          </a:p>
          <a:p>
            <a:r>
              <a:rPr lang="en-US" sz="4000" dirty="0" smtClean="0">
                <a:latin typeface="+mj-lt"/>
              </a:rPr>
              <a:t>Evaluated using precision and recall for top k anomalous graphs. </a:t>
            </a:r>
          </a:p>
        </p:txBody>
      </p:sp>
    </p:spTree>
    <p:extLst>
      <p:ext uri="{BB962C8B-B14F-4D97-AF65-F5344CB8AC3E}">
        <p14:creationId xmlns:p14="http://schemas.microsoft.com/office/powerpoint/2010/main" val="850649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0" y="2171700"/>
            <a:ext cx="21746416" cy="110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Agendas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5" name="Oval 12"/>
          <p:cNvSpPr>
            <a:spLocks/>
          </p:cNvSpPr>
          <p:nvPr/>
        </p:nvSpPr>
        <p:spPr bwMode="auto">
          <a:xfrm>
            <a:off x="1346200" y="4114800"/>
            <a:ext cx="3797301" cy="3797300"/>
          </a:xfrm>
          <a:prstGeom prst="ellips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6" name="Freeform 13"/>
          <p:cNvSpPr>
            <a:spLocks/>
          </p:cNvSpPr>
          <p:nvPr/>
        </p:nvSpPr>
        <p:spPr bwMode="auto">
          <a:xfrm>
            <a:off x="2841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3B927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7" name="Oval 14"/>
          <p:cNvSpPr>
            <a:spLocks/>
          </p:cNvSpPr>
          <p:nvPr/>
        </p:nvSpPr>
        <p:spPr bwMode="auto">
          <a:xfrm>
            <a:off x="1920879" y="4689476"/>
            <a:ext cx="2617789" cy="2617788"/>
          </a:xfrm>
          <a:prstGeom prst="ellipse">
            <a:avLst/>
          </a:prstGeom>
          <a:solidFill>
            <a:srgbClr val="62CBB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4" name="Rectangle 21"/>
          <p:cNvSpPr>
            <a:spLocks/>
          </p:cNvSpPr>
          <p:nvPr/>
        </p:nvSpPr>
        <p:spPr bwMode="auto">
          <a:xfrm>
            <a:off x="2236515" y="5755501"/>
            <a:ext cx="20261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Marketing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5535613" y="5492750"/>
            <a:ext cx="12777787" cy="1041400"/>
            <a:chOff x="0" y="0"/>
            <a:chExt cx="8048" cy="656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-8099999">
              <a:off x="3792" y="96"/>
              <a:ext cx="464" cy="464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6" name="AutoShape 28"/>
            <p:cNvSpPr>
              <a:spLocks/>
            </p:cNvSpPr>
            <p:nvPr/>
          </p:nvSpPr>
          <p:spPr bwMode="auto">
            <a:xfrm rot="-8099999">
              <a:off x="96" y="96"/>
              <a:ext cx="464" cy="464"/>
            </a:xfrm>
            <a:prstGeom prst="rtTriangle">
              <a:avLst/>
            </a:prstGeom>
            <a:solidFill>
              <a:srgbClr val="56B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-8099999">
              <a:off x="7488" y="96"/>
              <a:ext cx="464" cy="464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1346200" y="4114800"/>
            <a:ext cx="3797300" cy="3797301"/>
            <a:chOff x="1346200" y="4114800"/>
            <a:chExt cx="3797300" cy="3797300"/>
          </a:xfrm>
        </p:grpSpPr>
        <p:grpSp>
          <p:nvGrpSpPr>
            <p:cNvPr id="18480" name="Group 34"/>
            <p:cNvGrpSpPr>
              <a:grpSpLocks/>
            </p:cNvGrpSpPr>
            <p:nvPr/>
          </p:nvGrpSpPr>
          <p:grpSpPr bwMode="auto">
            <a:xfrm>
              <a:off x="1346200" y="4114800"/>
              <a:ext cx="3797300" cy="3797300"/>
              <a:chOff x="0" y="0"/>
              <a:chExt cx="2392" cy="2392"/>
            </a:xfrm>
          </p:grpSpPr>
          <p:sp>
            <p:nvSpPr>
              <p:cNvPr id="18482" name="Oval 31"/>
              <p:cNvSpPr>
                <a:spLocks/>
              </p:cNvSpPr>
              <p:nvPr/>
            </p:nvSpPr>
            <p:spPr bwMode="auto">
              <a:xfrm>
                <a:off x="0" y="0"/>
                <a:ext cx="2392" cy="2392"/>
              </a:xfrm>
              <a:prstGeom prst="ellipse">
                <a:avLst/>
              </a:prstGeom>
              <a:solidFill>
                <a:srgbClr val="56B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3" name="Freeform 32"/>
              <p:cNvSpPr>
                <a:spLocks/>
              </p:cNvSpPr>
              <p:nvPr/>
            </p:nvSpPr>
            <p:spPr bwMode="auto">
              <a:xfrm>
                <a:off x="942" y="640"/>
                <a:ext cx="1441" cy="1702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B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4" name="Oval 33"/>
              <p:cNvSpPr>
                <a:spLocks/>
              </p:cNvSpPr>
              <p:nvPr/>
            </p:nvSpPr>
            <p:spPr bwMode="auto">
              <a:xfrm>
                <a:off x="362" y="362"/>
                <a:ext cx="1649" cy="1649"/>
              </a:xfrm>
              <a:prstGeom prst="ellipse">
                <a:avLst/>
              </a:prstGeom>
              <a:solidFill>
                <a:srgbClr val="62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</p:grpSp>
        <p:sp>
          <p:nvSpPr>
            <p:cNvPr id="18481" name="Rectangle 35"/>
            <p:cNvSpPr>
              <a:spLocks/>
            </p:cNvSpPr>
            <p:nvPr/>
          </p:nvSpPr>
          <p:spPr bwMode="auto">
            <a:xfrm>
              <a:off x="1818431" y="4824969"/>
              <a:ext cx="2978993" cy="2215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Smart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Homes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 </a:t>
              </a:r>
              <a:r>
                <a:rPr lang="en-US" sz="36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Devices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2297520" y="4114800"/>
            <a:ext cx="6663232" cy="5639951"/>
            <a:chOff x="12297519" y="4114800"/>
            <a:chExt cx="6663232" cy="5639950"/>
          </a:xfrm>
        </p:grpSpPr>
        <p:sp>
          <p:nvSpPr>
            <p:cNvPr id="18457" name="Rectangle 24"/>
            <p:cNvSpPr>
              <a:spLocks/>
            </p:cNvSpPr>
            <p:nvPr/>
          </p:nvSpPr>
          <p:spPr bwMode="auto">
            <a:xfrm>
              <a:off x="12297519" y="8523644"/>
              <a:ext cx="666323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G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raph-based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O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utlier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D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etection in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I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nternet of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T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hings</a:t>
              </a:r>
              <a:endParaRPr lang="en-US" sz="40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353246" y="5755501"/>
                <a:ext cx="166872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GODIT	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5" name="Grupa 4"/>
          <p:cNvGrpSpPr/>
          <p:nvPr/>
        </p:nvGrpSpPr>
        <p:grpSpPr>
          <a:xfrm>
            <a:off x="19253200" y="4114803"/>
            <a:ext cx="3797300" cy="3797301"/>
            <a:chOff x="19253200" y="4114800"/>
            <a:chExt cx="3797300" cy="3797300"/>
          </a:xfrm>
        </p:grpSpPr>
        <p:sp>
          <p:nvSpPr>
            <p:cNvPr id="18472" name="Oval 43"/>
            <p:cNvSpPr>
              <a:spLocks/>
            </p:cNvSpPr>
            <p:nvPr/>
          </p:nvSpPr>
          <p:spPr bwMode="auto">
            <a:xfrm>
              <a:off x="19253200" y="4114800"/>
              <a:ext cx="3797300" cy="3797300"/>
            </a:xfrm>
            <a:prstGeom prst="ellipse">
              <a:avLst/>
            </a:prstGeom>
            <a:solidFill>
              <a:srgbClr val="2C3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3" name="Freeform 44"/>
            <p:cNvSpPr>
              <a:spLocks/>
            </p:cNvSpPr>
            <p:nvPr/>
          </p:nvSpPr>
          <p:spPr bwMode="auto">
            <a:xfrm>
              <a:off x="20748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53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4" name="Oval 45"/>
            <p:cNvSpPr>
              <a:spLocks/>
            </p:cNvSpPr>
            <p:nvPr/>
          </p:nvSpPr>
          <p:spPr bwMode="auto">
            <a:xfrm>
              <a:off x="19827875" y="4689475"/>
              <a:ext cx="2617788" cy="2617788"/>
            </a:xfrm>
            <a:prstGeom prst="ellipse">
              <a:avLst/>
            </a:prstGeom>
            <a:solidFill>
              <a:srgbClr val="34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1" name="Rectangle 47"/>
            <p:cNvSpPr>
              <a:spLocks/>
            </p:cNvSpPr>
            <p:nvPr/>
          </p:nvSpPr>
          <p:spPr bwMode="auto">
            <a:xfrm>
              <a:off x="19673099" y="5201504"/>
              <a:ext cx="2967031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Experiments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Results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3" name="Grupa 2"/>
          <p:cNvGrpSpPr/>
          <p:nvPr/>
        </p:nvGrpSpPr>
        <p:grpSpPr>
          <a:xfrm>
            <a:off x="7315200" y="4114800"/>
            <a:ext cx="3797300" cy="3797301"/>
            <a:chOff x="7315200" y="4114800"/>
            <a:chExt cx="3797300" cy="3797300"/>
          </a:xfrm>
        </p:grpSpPr>
        <p:sp>
          <p:nvSpPr>
            <p:cNvPr id="18467" name="Oval 49"/>
            <p:cNvSpPr>
              <a:spLocks/>
            </p:cNvSpPr>
            <p:nvPr/>
          </p:nvSpPr>
          <p:spPr bwMode="auto">
            <a:xfrm>
              <a:off x="7315200" y="4114800"/>
              <a:ext cx="3797300" cy="3797300"/>
            </a:xfrm>
            <a:prstGeom prst="ellips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8" name="Freeform 50"/>
            <p:cNvSpPr>
              <a:spLocks/>
            </p:cNvSpPr>
            <p:nvPr/>
          </p:nvSpPr>
          <p:spPr bwMode="auto">
            <a:xfrm>
              <a:off x="8810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9" name="Oval 51"/>
            <p:cNvSpPr>
              <a:spLocks/>
            </p:cNvSpPr>
            <p:nvPr/>
          </p:nvSpPr>
          <p:spPr bwMode="auto">
            <a:xfrm>
              <a:off x="7889875" y="4689475"/>
              <a:ext cx="2617788" cy="2617788"/>
            </a:xfrm>
            <a:prstGeom prst="ellipse">
              <a:avLst/>
            </a:prstGeom>
            <a:solidFill>
              <a:srgbClr val="77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6" name="Rectangle 53"/>
            <p:cNvSpPr>
              <a:spLocks/>
            </p:cNvSpPr>
            <p:nvPr/>
          </p:nvSpPr>
          <p:spPr bwMode="auto">
            <a:xfrm>
              <a:off x="8114234" y="5755500"/>
              <a:ext cx="22103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Problems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6858000"/>
            <a:ext cx="18209422" cy="41169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+mj-lt"/>
                  </a:rPr>
                  <a:t>If there are a total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+mj-lt"/>
                      </a:rPr>
                      <m:t>𝑁</m:t>
                    </m:r>
                    <m:r>
                      <a:rPr lang="en-US" sz="4000" i="1" dirty="0">
                        <a:latin typeface="+mj-lt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DoS attack graphs, for every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+mj-lt"/>
                      </a:rPr>
                      <m:t>𝑘</m:t>
                    </m:r>
                    <m:r>
                      <a:rPr lang="en-US" sz="4000" i="1" dirty="0">
                        <a:latin typeface="+mj-lt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we compute </a:t>
                </a: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+mj-lt"/>
                        </a:rPr>
                        <m:t>𝑝𝑟𝑒𝑐𝑖𝑠𝑖𝑜𝑛</m:t>
                      </m:r>
                      <m:r>
                        <a:rPr lang="en-US" sz="4000" i="1" dirty="0">
                          <a:latin typeface="+mj-lt"/>
                        </a:rPr>
                        <m:t>@</m:t>
                      </m:r>
                      <m:r>
                        <a:rPr lang="en-US" sz="4000" i="1" dirty="0">
                          <a:latin typeface="+mj-lt"/>
                        </a:rPr>
                        <m:t>𝑘</m:t>
                      </m:r>
                      <m:r>
                        <a:rPr lang="en-US" sz="4000" i="1" dirty="0">
                          <a:latin typeface="+mj-lt"/>
                        </a:rPr>
                        <m:t> = </m:t>
                      </m:r>
                      <m:r>
                        <a:rPr lang="en-US" sz="4000" i="1" dirty="0">
                          <a:latin typeface="+mj-lt"/>
                        </a:rPr>
                        <m:t>𝑇𝑃</m:t>
                      </m:r>
                      <m:r>
                        <a:rPr lang="en-US" sz="4000" i="1" dirty="0">
                          <a:latin typeface="+mj-lt"/>
                        </a:rPr>
                        <m:t>(</m:t>
                      </m:r>
                      <m:r>
                        <a:rPr lang="en-US" sz="4000" i="1" dirty="0">
                          <a:latin typeface="+mj-lt"/>
                        </a:rPr>
                        <m:t>𝑘</m:t>
                      </m:r>
                      <m:r>
                        <a:rPr lang="en-US" sz="4000" i="1" dirty="0">
                          <a:latin typeface="+mj-lt"/>
                        </a:rPr>
                        <m:t>)/</m:t>
                      </m:r>
                      <m:r>
                        <a:rPr lang="en-US" sz="4000" i="1" dirty="0">
                          <a:latin typeface="+mj-lt"/>
                        </a:rPr>
                        <m:t>𝐾</m:t>
                      </m:r>
                      <m:r>
                        <a:rPr lang="en-US" sz="4000" i="1" dirty="0">
                          <a:latin typeface="+mj-lt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+mj-lt"/>
                        </a:rPr>
                        <m:t>𝑟𝑒𝑐𝑎𝑙𝑙</m:t>
                      </m:r>
                      <m:r>
                        <a:rPr lang="en-US" sz="4000" i="1" dirty="0">
                          <a:latin typeface="+mj-lt"/>
                        </a:rPr>
                        <m:t>@</m:t>
                      </m:r>
                      <m:r>
                        <a:rPr lang="en-US" sz="4000" i="1" dirty="0">
                          <a:latin typeface="+mj-lt"/>
                        </a:rPr>
                        <m:t>𝑘</m:t>
                      </m:r>
                      <m:r>
                        <a:rPr lang="en-US" sz="4000" i="1" dirty="0">
                          <a:latin typeface="+mj-lt"/>
                        </a:rPr>
                        <m:t> = </m:t>
                      </m:r>
                      <m:r>
                        <a:rPr lang="en-US" sz="4000" i="1" dirty="0">
                          <a:latin typeface="+mj-lt"/>
                        </a:rPr>
                        <m:t>𝑇𝑃</m:t>
                      </m:r>
                      <m:r>
                        <a:rPr lang="en-US" sz="4000" i="1" dirty="0">
                          <a:latin typeface="+mj-lt"/>
                        </a:rPr>
                        <m:t>(</m:t>
                      </m:r>
                      <m:r>
                        <a:rPr lang="en-US" sz="4000" i="1" dirty="0">
                          <a:latin typeface="+mj-lt"/>
                        </a:rPr>
                        <m:t>𝑘</m:t>
                      </m:r>
                      <m:r>
                        <a:rPr lang="en-US" sz="4000" i="1" dirty="0">
                          <a:latin typeface="+mj-lt"/>
                        </a:rPr>
                        <m:t>)/</m:t>
                      </m:r>
                      <m:r>
                        <a:rPr lang="en-US" sz="4000" i="1" dirty="0">
                          <a:latin typeface="+mj-lt"/>
                        </a:rPr>
                        <m:t>𝑁</m:t>
                      </m:r>
                      <m:r>
                        <a:rPr lang="en-US" sz="4000" i="1" dirty="0"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blipFill rotWithShape="0">
                <a:blip r:embed="rId4"/>
                <a:stretch>
                  <a:fillRect l="-1594" t="-2711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84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Conclusion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</p:spPr>
            <p:txBody>
              <a:bodyPr/>
              <a:lstStyle/>
              <a:p>
                <a:r>
                  <a:rPr lang="en-US" sz="4000" dirty="0" smtClean="0">
                    <a:latin typeface="+mj-lt"/>
                  </a:rPr>
                  <a:t>Presented </a:t>
                </a:r>
                <a:r>
                  <a:rPr lang="en-US" sz="4000" dirty="0">
                    <a:latin typeface="+mj-lt"/>
                  </a:rPr>
                  <a:t>GODIT to detect DoS </a:t>
                </a:r>
                <a:r>
                  <a:rPr lang="en-US" sz="4000" dirty="0" smtClean="0">
                    <a:latin typeface="+mj-lt"/>
                  </a:rPr>
                  <a:t>attacks in </a:t>
                </a:r>
                <a:r>
                  <a:rPr lang="en-US" sz="4000" dirty="0">
                    <a:latin typeface="+mj-lt"/>
                  </a:rPr>
                  <a:t>smart home </a:t>
                </a:r>
                <a:r>
                  <a:rPr lang="en-US" sz="4000" dirty="0" err="1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networks that </a:t>
                </a:r>
                <a:endParaRPr lang="en-US" sz="4000" dirty="0" smtClean="0">
                  <a:latin typeface="+mj-lt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>
                    <a:latin typeface="+mj-lt"/>
                  </a:rPr>
                  <a:t>R</a:t>
                </a:r>
                <a:r>
                  <a:rPr lang="en-US" sz="4000" dirty="0" smtClean="0">
                    <a:latin typeface="+mj-lt"/>
                  </a:rPr>
                  <a:t>epresent </a:t>
                </a:r>
                <a:r>
                  <a:rPr lang="en-US" sz="4000" dirty="0">
                    <a:latin typeface="+mj-lt"/>
                  </a:rPr>
                  <a:t>the </a:t>
                </a:r>
                <a:r>
                  <a:rPr lang="en-US" sz="4000" dirty="0" err="1" smtClean="0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</a:t>
                </a:r>
                <a:r>
                  <a:rPr lang="en-US" sz="4000" dirty="0" smtClean="0">
                    <a:latin typeface="+mj-lt"/>
                  </a:rPr>
                  <a:t>traffic </a:t>
                </a:r>
                <a:r>
                  <a:rPr lang="en-US" sz="4000" dirty="0">
                    <a:latin typeface="+mj-lt"/>
                  </a:rPr>
                  <a:t>as a graph </a:t>
                </a:r>
                <a:r>
                  <a:rPr lang="en-US" sz="4000" dirty="0" smtClean="0">
                    <a:latin typeface="+mj-lt"/>
                  </a:rPr>
                  <a:t>stream.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Embed </a:t>
                </a:r>
                <a:r>
                  <a:rPr lang="en-US" sz="4000" dirty="0">
                    <a:latin typeface="+mj-lt"/>
                  </a:rPr>
                  <a:t>a graph </a:t>
                </a:r>
                <a:r>
                  <a:rPr lang="en-US" sz="4000" dirty="0" smtClean="0">
                    <a:latin typeface="+mj-lt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+mj-lt"/>
                      </a:rPr>
                      <m:t>𝑑</m:t>
                    </m:r>
                    <m:r>
                      <a:rPr lang="en-US" sz="4000" i="1" dirty="0" smtClean="0">
                        <a:latin typeface="+mj-lt"/>
                      </a:rPr>
                      <m:t>−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dimensional </a:t>
                </a:r>
                <a:r>
                  <a:rPr lang="en-US" sz="4000" dirty="0">
                    <a:latin typeface="+mj-lt"/>
                  </a:rPr>
                  <a:t>sketch 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+mj-lt"/>
                      </a:rPr>
                      <m:t>𝑆</m:t>
                    </m:r>
                    <m:r>
                      <a:rPr lang="en-US" sz="4000" i="1" baseline="-25000" dirty="0" smtClean="0">
                        <a:latin typeface="+mj-lt"/>
                      </a:rPr>
                      <m:t>𝑑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  </a:t>
                </a:r>
                <a:r>
                  <a:rPr lang="en-US" sz="4000" dirty="0">
                    <a:latin typeface="+mj-lt"/>
                  </a:rPr>
                  <a:t>using </a:t>
                </a:r>
                <a:r>
                  <a:rPr lang="en-US" sz="4000" dirty="0" smtClean="0">
                    <a:latin typeface="+mj-lt"/>
                  </a:rPr>
                  <a:t>top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+mj-lt"/>
                      </a:rPr>
                      <m:t>𝑑</m:t>
                    </m:r>
                    <m:r>
                      <a:rPr lang="en-US" sz="4000" i="1" dirty="0">
                        <a:latin typeface="+mj-lt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discriminative</a:t>
                </a:r>
                <a:r>
                  <a:rPr lang="en-US" sz="4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+mj-lt"/>
                      </a:rPr>
                      <m:t>𝑛</m:t>
                    </m:r>
                    <m:r>
                      <a:rPr lang="en-US" sz="4000" i="1" dirty="0">
                        <a:latin typeface="+mj-lt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shingle.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Detect DoS attack using sketch vector.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Outperform current </a:t>
                </a:r>
                <a:r>
                  <a:rPr lang="en-US" sz="4000" dirty="0">
                    <a:latin typeface="+mj-lt"/>
                  </a:rPr>
                  <a:t>graph stream anomaly detection </a:t>
                </a:r>
                <a:r>
                  <a:rPr lang="en-US" sz="4000" dirty="0" smtClean="0">
                    <a:latin typeface="+mj-lt"/>
                  </a:rPr>
                  <a:t>approaches in </a:t>
                </a:r>
                <a:r>
                  <a:rPr lang="en-US" sz="4000" dirty="0">
                    <a:latin typeface="+mj-lt"/>
                  </a:rPr>
                  <a:t>terms of both precision and recall.</a:t>
                </a:r>
                <a:endParaRPr lang="en-US" sz="40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  <a:blipFill rotWithShape="0">
                <a:blip r:embed="rId2"/>
                <a:stretch>
                  <a:fillRect l="-415" t="-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Future Works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GODIT requires </a:t>
            </a:r>
            <a:r>
              <a:rPr lang="en-US" sz="4000" dirty="0">
                <a:latin typeface="+mj-lt"/>
              </a:rPr>
              <a:t>periodical </a:t>
            </a:r>
            <a:r>
              <a:rPr lang="en-US" sz="4000" dirty="0" smtClean="0">
                <a:latin typeface="+mj-lt"/>
              </a:rPr>
              <a:t>training/updates to match the latest trends (while generating discriminative shingles) if the network traffic is going through the concept drift.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N</a:t>
            </a:r>
            <a:r>
              <a:rPr lang="en-US" sz="4000" dirty="0" smtClean="0">
                <a:latin typeface="+mj-lt"/>
              </a:rPr>
              <a:t>eighborhood </a:t>
            </a:r>
            <a:r>
              <a:rPr lang="en-US" sz="4000" dirty="0">
                <a:latin typeface="+mj-lt"/>
              </a:rPr>
              <a:t>information </a:t>
            </a:r>
            <a:r>
              <a:rPr lang="en-US" sz="4000" dirty="0" smtClean="0">
                <a:latin typeface="+mj-lt"/>
              </a:rPr>
              <a:t>is included (using BFS and DFS),  </a:t>
            </a:r>
            <a:r>
              <a:rPr lang="en-US" sz="4000" dirty="0">
                <a:latin typeface="+mj-lt"/>
              </a:rPr>
              <a:t>but the structure </a:t>
            </a:r>
            <a:r>
              <a:rPr lang="en-US" sz="4000" dirty="0" smtClean="0">
                <a:latin typeface="+mj-lt"/>
              </a:rPr>
              <a:t>of the </a:t>
            </a:r>
            <a:r>
              <a:rPr lang="en-US" sz="4000" dirty="0">
                <a:latin typeface="+mj-lt"/>
              </a:rPr>
              <a:t>graph (number of neighbors, degree, etc.) is </a:t>
            </a:r>
            <a:r>
              <a:rPr lang="en-US" sz="4000" dirty="0" smtClean="0">
                <a:latin typeface="+mj-lt"/>
              </a:rPr>
              <a:t>omitted.</a:t>
            </a:r>
            <a:endParaRPr lang="en-US" sz="4000" dirty="0">
              <a:latin typeface="+mj-lt"/>
            </a:endParaRPr>
          </a:p>
          <a:p>
            <a:r>
              <a:rPr lang="en-US" sz="4000" dirty="0" smtClean="0">
                <a:latin typeface="+mj-lt"/>
              </a:rPr>
              <a:t>Would </a:t>
            </a:r>
            <a:r>
              <a:rPr lang="en-US" sz="4000" dirty="0">
                <a:latin typeface="+mj-lt"/>
              </a:rPr>
              <a:t>like to investigate an approach to integrate this </a:t>
            </a:r>
            <a:r>
              <a:rPr lang="en-US" sz="4000" dirty="0" smtClean="0">
                <a:latin typeface="+mj-lt"/>
              </a:rPr>
              <a:t>structural information </a:t>
            </a:r>
            <a:r>
              <a:rPr lang="en-US" sz="4000" dirty="0">
                <a:latin typeface="+mj-lt"/>
              </a:rPr>
              <a:t>in our sketch vector, which would result in a </a:t>
            </a:r>
            <a:r>
              <a:rPr lang="en-US" sz="4000" dirty="0" smtClean="0">
                <a:latin typeface="+mj-lt"/>
              </a:rPr>
              <a:t>rich set </a:t>
            </a:r>
            <a:r>
              <a:rPr lang="en-US" sz="4000" dirty="0">
                <a:latin typeface="+mj-lt"/>
              </a:rPr>
              <a:t>of information.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81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1663251"/>
          </a:xfrm>
        </p:spPr>
        <p:txBody>
          <a:bodyPr/>
          <a:lstStyle/>
          <a:p>
            <a:pPr algn="l"/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393504"/>
            <a:ext cx="22036880" cy="9960422"/>
          </a:xfrm>
        </p:spPr>
        <p:txBody>
          <a:bodyPr/>
          <a:lstStyle/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2"/>
              </a:rPr>
              <a:t>https://</a:t>
            </a:r>
            <a:r>
              <a:rPr lang="en-US" sz="3200" dirty="0" smtClean="0">
                <a:latin typeface="+mj-lt"/>
                <a:hlinkClick r:id="rId2"/>
              </a:rPr>
              <a:t>medium.com/datadriveninvestor/10-amazing-cases-of-iot-applications-taken-from-the-real-life-a8682cdb48d0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3"/>
              </a:rPr>
              <a:t>https://securityboulevard.com/2019/09/20-surprising-iot-statistics-you-dont-already-know</a:t>
            </a:r>
            <a:r>
              <a:rPr lang="en-US" sz="3200" dirty="0" smtClean="0">
                <a:latin typeface="+mj-lt"/>
                <a:hlinkClick r:id="rId3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4"/>
              </a:rPr>
              <a:t>https://www.forbes.com/sites/leemathews/2017/07/27/criminals-hacked-a-fish-tank-to-steal-data-from-a-casino</a:t>
            </a:r>
            <a:r>
              <a:rPr lang="en-US" sz="3200" dirty="0" smtClean="0">
                <a:latin typeface="+mj-lt"/>
                <a:hlinkClick r:id="rId4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Guha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Sudipto</a:t>
            </a:r>
            <a:r>
              <a:rPr lang="en-US" sz="3200" dirty="0">
                <a:latin typeface="+mj-lt"/>
              </a:rPr>
              <a:t>, et al. "Robust random cut forest based anomaly detection on streams." </a:t>
            </a:r>
            <a:r>
              <a:rPr lang="en-US" sz="3200" i="1" dirty="0">
                <a:latin typeface="+mj-lt"/>
              </a:rPr>
              <a:t>International conference on machine learning</a:t>
            </a:r>
            <a:r>
              <a:rPr lang="en-US" sz="3200" dirty="0">
                <a:latin typeface="+mj-lt"/>
              </a:rPr>
              <a:t>. 2016.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Doshi</a:t>
            </a:r>
            <a:r>
              <a:rPr lang="en-US" sz="3200" dirty="0">
                <a:latin typeface="+mj-lt"/>
              </a:rPr>
              <a:t>, Rohan, Noah </a:t>
            </a:r>
            <a:r>
              <a:rPr lang="en-US" sz="3200" dirty="0" err="1">
                <a:latin typeface="+mj-lt"/>
              </a:rPr>
              <a:t>Apthorpe</a:t>
            </a:r>
            <a:r>
              <a:rPr lang="en-US" sz="3200" dirty="0">
                <a:latin typeface="+mj-lt"/>
              </a:rPr>
              <a:t>, and Nick </a:t>
            </a:r>
            <a:r>
              <a:rPr lang="en-US" sz="3200" dirty="0" err="1">
                <a:latin typeface="+mj-lt"/>
              </a:rPr>
              <a:t>Feamster</a:t>
            </a:r>
            <a:r>
              <a:rPr lang="en-US" sz="3200" dirty="0">
                <a:latin typeface="+mj-lt"/>
              </a:rPr>
              <a:t>. "Machine learning </a:t>
            </a:r>
            <a:r>
              <a:rPr lang="en-US" sz="3200" dirty="0" err="1">
                <a:latin typeface="+mj-lt"/>
              </a:rPr>
              <a:t>ddos</a:t>
            </a:r>
            <a:r>
              <a:rPr lang="en-US" sz="3200" dirty="0">
                <a:latin typeface="+mj-lt"/>
              </a:rPr>
              <a:t> detection for consumer internet of things devices." </a:t>
            </a:r>
            <a:r>
              <a:rPr lang="en-US" sz="3200" i="1" dirty="0">
                <a:latin typeface="+mj-lt"/>
              </a:rPr>
              <a:t>2018 IEEE Security and Privacy Workshops (SPW)</a:t>
            </a:r>
            <a:r>
              <a:rPr lang="en-US" sz="3200" dirty="0">
                <a:latin typeface="+mj-lt"/>
              </a:rPr>
              <a:t>. IEEE,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</a:rPr>
              <a:t>Eswaran, </a:t>
            </a:r>
            <a:r>
              <a:rPr lang="en-US" sz="3200" dirty="0" err="1">
                <a:latin typeface="+mj-lt"/>
              </a:rPr>
              <a:t>Dhivya</a:t>
            </a:r>
            <a:r>
              <a:rPr lang="en-US" sz="3200" dirty="0">
                <a:latin typeface="+mj-lt"/>
              </a:rPr>
              <a:t>, et al. "Spotlight: Detecting anomalies in streaming graphs." </a:t>
            </a:r>
            <a:r>
              <a:rPr lang="en-US" sz="3200" i="1" dirty="0">
                <a:latin typeface="+mj-lt"/>
              </a:rPr>
              <a:t>Proceedings of the 24th ACM SIGKDD International Conference on Knowledge Discovery &amp; Data Mining</a:t>
            </a:r>
            <a:r>
              <a:rPr lang="en-US" sz="3200" dirty="0">
                <a:latin typeface="+mj-lt"/>
              </a:rPr>
              <a:t>. ACM,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Manzoor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Emaad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Sadegh</a:t>
            </a:r>
            <a:r>
              <a:rPr lang="en-US" sz="3200" dirty="0">
                <a:latin typeface="+mj-lt"/>
              </a:rPr>
              <a:t> M. </a:t>
            </a:r>
            <a:r>
              <a:rPr lang="en-US" sz="3200" dirty="0" err="1">
                <a:latin typeface="+mj-lt"/>
              </a:rPr>
              <a:t>Milajerdi</a:t>
            </a:r>
            <a:r>
              <a:rPr lang="en-US" sz="3200" dirty="0">
                <a:latin typeface="+mj-lt"/>
              </a:rPr>
              <a:t>, and Leman </a:t>
            </a:r>
            <a:r>
              <a:rPr lang="en-US" sz="3200" dirty="0" err="1">
                <a:latin typeface="+mj-lt"/>
              </a:rPr>
              <a:t>Akoglu</a:t>
            </a:r>
            <a:r>
              <a:rPr lang="en-US" sz="3200" dirty="0">
                <a:latin typeface="+mj-lt"/>
              </a:rPr>
              <a:t>. "Fast memory-efficient anomaly detection in streaming heterogeneous graphs." </a:t>
            </a:r>
            <a:r>
              <a:rPr lang="en-US" sz="3200" i="1" dirty="0">
                <a:latin typeface="+mj-lt"/>
              </a:rPr>
              <a:t>Proceedings of the 22nd ACM SIGKDD International Conference on Knowledge Discovery and Data Mining</a:t>
            </a:r>
            <a:r>
              <a:rPr lang="en-US" sz="3200" dirty="0">
                <a:latin typeface="+mj-lt"/>
              </a:rPr>
              <a:t>. ACM, </a:t>
            </a:r>
            <a:r>
              <a:rPr lang="en-US" sz="3200" dirty="0" smtClean="0">
                <a:latin typeface="+mj-lt"/>
              </a:rPr>
              <a:t>2016.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Hamza, H. H. </a:t>
            </a:r>
            <a:r>
              <a:rPr lang="en-US" sz="3200" dirty="0" err="1">
                <a:latin typeface="+mj-lt"/>
              </a:rPr>
              <a:t>Gharakheili</a:t>
            </a:r>
            <a:r>
              <a:rPr lang="en-US" sz="3200" dirty="0">
                <a:latin typeface="+mj-lt"/>
              </a:rPr>
              <a:t>, T. A. Benson, and V. </a:t>
            </a:r>
            <a:r>
              <a:rPr lang="en-US" sz="3200" dirty="0" err="1">
                <a:latin typeface="+mj-lt"/>
              </a:rPr>
              <a:t>Sivaraman</a:t>
            </a:r>
            <a:r>
              <a:rPr lang="en-US" sz="3200" dirty="0">
                <a:latin typeface="+mj-lt"/>
              </a:rPr>
              <a:t>, “</a:t>
            </a:r>
            <a:r>
              <a:rPr lang="en-US" sz="3200" dirty="0" smtClean="0">
                <a:latin typeface="+mj-lt"/>
              </a:rPr>
              <a:t>Detecting volumetric </a:t>
            </a:r>
            <a:r>
              <a:rPr lang="en-US" sz="3200" dirty="0">
                <a:latin typeface="+mj-lt"/>
              </a:rPr>
              <a:t>attacks on lot devices via </a:t>
            </a:r>
            <a:r>
              <a:rPr lang="en-US" sz="3200" dirty="0" err="1">
                <a:latin typeface="+mj-lt"/>
              </a:rPr>
              <a:t>sdn</a:t>
            </a:r>
            <a:r>
              <a:rPr lang="en-US" sz="3200" dirty="0">
                <a:latin typeface="+mj-lt"/>
              </a:rPr>
              <a:t>-based monitoring </a:t>
            </a:r>
            <a:r>
              <a:rPr lang="en-US" sz="3200" dirty="0" smtClean="0">
                <a:latin typeface="+mj-lt"/>
              </a:rPr>
              <a:t>of mud </a:t>
            </a:r>
            <a:r>
              <a:rPr lang="en-US" sz="3200" dirty="0">
                <a:latin typeface="+mj-lt"/>
              </a:rPr>
              <a:t>activity,” in Proceedings of the 2019 ACM Symposium on </a:t>
            </a:r>
            <a:r>
              <a:rPr lang="en-US" sz="3200" dirty="0" smtClean="0">
                <a:latin typeface="+mj-lt"/>
              </a:rPr>
              <a:t>SDN </a:t>
            </a:r>
            <a:r>
              <a:rPr lang="nb-NO" sz="3200" dirty="0" smtClean="0">
                <a:latin typeface="+mj-lt"/>
              </a:rPr>
              <a:t>Research</a:t>
            </a:r>
            <a:r>
              <a:rPr lang="nb-NO" sz="3200" dirty="0">
                <a:latin typeface="+mj-lt"/>
              </a:rPr>
              <a:t>. ACM, 2019, </a:t>
            </a:r>
            <a:r>
              <a:rPr lang="nb-NO" sz="3200" dirty="0" err="1">
                <a:latin typeface="+mj-lt"/>
              </a:rPr>
              <a:t>pp</a:t>
            </a:r>
            <a:r>
              <a:rPr lang="nb-NO" sz="3200" dirty="0">
                <a:latin typeface="+mj-lt"/>
              </a:rPr>
              <a:t>. </a:t>
            </a:r>
            <a:r>
              <a:rPr lang="nb-NO" sz="3200" dirty="0" smtClean="0">
                <a:latin typeface="+mj-lt"/>
              </a:rPr>
              <a:t>36–48.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Grover and J. </a:t>
            </a:r>
            <a:r>
              <a:rPr lang="en-US" sz="3200" dirty="0" err="1">
                <a:latin typeface="+mj-lt"/>
              </a:rPr>
              <a:t>Leskovec</a:t>
            </a:r>
            <a:r>
              <a:rPr lang="en-US" sz="3200" dirty="0">
                <a:latin typeface="+mj-lt"/>
              </a:rPr>
              <a:t>, “node2vec: Scalable feature learning </a:t>
            </a:r>
            <a:r>
              <a:rPr lang="en-US" sz="3200" dirty="0" smtClean="0">
                <a:latin typeface="+mj-lt"/>
              </a:rPr>
              <a:t>for networks</a:t>
            </a:r>
            <a:r>
              <a:rPr lang="en-US" sz="3200" dirty="0">
                <a:latin typeface="+mj-lt"/>
              </a:rPr>
              <a:t>,” in Proceedings of the 22nd ACM SIGKDD </a:t>
            </a:r>
            <a:r>
              <a:rPr lang="en-US" sz="3200" dirty="0" smtClean="0">
                <a:latin typeface="+mj-lt"/>
              </a:rPr>
              <a:t>international conference </a:t>
            </a:r>
            <a:r>
              <a:rPr lang="en-US" sz="3200" dirty="0">
                <a:latin typeface="+mj-lt"/>
              </a:rPr>
              <a:t>on Knowledge discovery and data mining. ACM, </a:t>
            </a:r>
            <a:r>
              <a:rPr lang="en-US" sz="3200" dirty="0" smtClean="0">
                <a:latin typeface="+mj-lt"/>
              </a:rPr>
              <a:t>2016, </a:t>
            </a:r>
            <a:r>
              <a:rPr lang="mr-IN" sz="3200" dirty="0" err="1" smtClean="0">
                <a:latin typeface="+mj-lt"/>
              </a:rPr>
              <a:t>pp</a:t>
            </a:r>
            <a:r>
              <a:rPr lang="mr-IN" sz="3200" dirty="0">
                <a:latin typeface="+mj-lt"/>
              </a:rPr>
              <a:t>. 855–864.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34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/>
          </p:cNvSpPr>
          <p:nvPr/>
        </p:nvSpPr>
        <p:spPr bwMode="auto">
          <a:xfrm>
            <a:off x="10058400" y="6388100"/>
            <a:ext cx="9931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Thank You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3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Smart Home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1230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5043" y="2814576"/>
            <a:ext cx="12926308" cy="886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upa 2"/>
          <p:cNvGrpSpPr/>
          <p:nvPr/>
        </p:nvGrpSpPr>
        <p:grpSpPr>
          <a:xfrm>
            <a:off x="390892" y="2814576"/>
            <a:ext cx="10670527" cy="1778000"/>
            <a:chOff x="1422400" y="6438900"/>
            <a:chExt cx="10670527" cy="1778000"/>
          </a:xfrm>
        </p:grpSpPr>
        <p:sp>
          <p:nvSpPr>
            <p:cNvPr id="27" name="Rectangle 6"/>
            <p:cNvSpPr>
              <a:spLocks/>
            </p:cNvSpPr>
            <p:nvPr/>
          </p:nvSpPr>
          <p:spPr bwMode="auto">
            <a:xfrm>
              <a:off x="3238500" y="64389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Internet of Things (</a:t>
              </a:r>
              <a:r>
                <a:rPr lang="en-US" sz="4000" dirty="0" err="1"/>
                <a:t>IoT</a:t>
              </a:r>
              <a:r>
                <a:rPr lang="en-US" sz="4000" dirty="0"/>
                <a:t>) devices are designed to optimize, automate, and improve quality of life.</a:t>
              </a:r>
            </a:p>
          </p:txBody>
        </p:sp>
        <p:grpSp>
          <p:nvGrpSpPr>
            <p:cNvPr id="28" name="Grupa 1"/>
            <p:cNvGrpSpPr/>
            <p:nvPr/>
          </p:nvGrpSpPr>
          <p:grpSpPr>
            <a:xfrm>
              <a:off x="1422400" y="6489700"/>
              <a:ext cx="1676400" cy="1676400"/>
              <a:chOff x="1422400" y="6489700"/>
              <a:chExt cx="1676400" cy="1676400"/>
            </a:xfrm>
          </p:grpSpPr>
          <p:sp>
            <p:nvSpPr>
              <p:cNvPr id="29" name="Oval 2"/>
              <p:cNvSpPr>
                <a:spLocks/>
              </p:cNvSpPr>
              <p:nvPr/>
            </p:nvSpPr>
            <p:spPr bwMode="auto">
              <a:xfrm>
                <a:off x="1422400" y="6489700"/>
                <a:ext cx="1676400" cy="16764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Freeform 3"/>
              <p:cNvSpPr>
                <a:spLocks/>
              </p:cNvSpPr>
              <p:nvPr/>
            </p:nvSpPr>
            <p:spPr bwMode="auto">
              <a:xfrm>
                <a:off x="2082800" y="6937375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Oval 9"/>
              <p:cNvSpPr>
                <a:spLocks/>
              </p:cNvSpPr>
              <p:nvPr/>
            </p:nvSpPr>
            <p:spPr bwMode="auto">
              <a:xfrm>
                <a:off x="1676400" y="6743700"/>
                <a:ext cx="1155700" cy="1155700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2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67437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" name="Grupa 39"/>
          <p:cNvGrpSpPr/>
          <p:nvPr/>
        </p:nvGrpSpPr>
        <p:grpSpPr>
          <a:xfrm>
            <a:off x="360000" y="5531930"/>
            <a:ext cx="10670528" cy="2089472"/>
            <a:chOff x="1422400" y="8597900"/>
            <a:chExt cx="10670528" cy="2089472"/>
          </a:xfrm>
        </p:grpSpPr>
        <p:sp>
          <p:nvSpPr>
            <p:cNvPr id="34" name="Rectangle 7"/>
            <p:cNvSpPr>
              <a:spLocks/>
            </p:cNvSpPr>
            <p:nvPr/>
          </p:nvSpPr>
          <p:spPr bwMode="auto">
            <a:xfrm>
              <a:off x="3238501" y="8909372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 smtClean="0"/>
                <a:t>Device for Energy Management, Cameras, Appliances, Health-Monitor, Controllers, etc. are actively connected to the internet.</a:t>
              </a:r>
              <a:endParaRPr lang="en-US" sz="4000" dirty="0"/>
            </a:p>
          </p:txBody>
        </p:sp>
        <p:grpSp>
          <p:nvGrpSpPr>
            <p:cNvPr id="35" name="Grupa 38"/>
            <p:cNvGrpSpPr/>
            <p:nvPr/>
          </p:nvGrpSpPr>
          <p:grpSpPr>
            <a:xfrm>
              <a:off x="1422400" y="8597900"/>
              <a:ext cx="1676400" cy="1676400"/>
              <a:chOff x="1422400" y="8597900"/>
              <a:chExt cx="1676400" cy="1676400"/>
            </a:xfrm>
          </p:grpSpPr>
          <p:sp>
            <p:nvSpPr>
              <p:cNvPr id="36" name="Oval 1"/>
              <p:cNvSpPr>
                <a:spLocks/>
              </p:cNvSpPr>
              <p:nvPr/>
            </p:nvSpPr>
            <p:spPr bwMode="auto">
              <a:xfrm>
                <a:off x="1422400" y="8597900"/>
                <a:ext cx="1676400" cy="1676400"/>
              </a:xfrm>
              <a:prstGeom prst="ellipse">
                <a:avLst/>
              </a:prstGeom>
              <a:solidFill>
                <a:srgbClr val="52BEB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2082800" y="90424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8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Oval 14"/>
              <p:cNvSpPr>
                <a:spLocks/>
              </p:cNvSpPr>
              <p:nvPr/>
            </p:nvSpPr>
            <p:spPr bwMode="auto">
              <a:xfrm>
                <a:off x="1676400" y="8851900"/>
                <a:ext cx="1155700" cy="1155700"/>
              </a:xfrm>
              <a:prstGeom prst="ellipse">
                <a:avLst/>
              </a:prstGeom>
              <a:solidFill>
                <a:srgbClr val="5D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9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88519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" name="Grupa 41"/>
          <p:cNvGrpSpPr/>
          <p:nvPr/>
        </p:nvGrpSpPr>
        <p:grpSpPr>
          <a:xfrm>
            <a:off x="390891" y="8266088"/>
            <a:ext cx="10670528" cy="1778000"/>
            <a:chOff x="1422400" y="10655300"/>
            <a:chExt cx="10670528" cy="1778000"/>
          </a:xfrm>
        </p:grpSpPr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3238501" y="106553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 smtClean="0"/>
                <a:t>We </a:t>
              </a:r>
              <a:r>
                <a:rPr lang="en-US" sz="4000" dirty="0"/>
                <a:t>must begin to address the security risks associated with them</a:t>
              </a:r>
            </a:p>
          </p:txBody>
        </p:sp>
        <p:grpSp>
          <p:nvGrpSpPr>
            <p:cNvPr id="42" name="Grupa 40"/>
            <p:cNvGrpSpPr/>
            <p:nvPr/>
          </p:nvGrpSpPr>
          <p:grpSpPr>
            <a:xfrm>
              <a:off x="1422400" y="10706100"/>
              <a:ext cx="1676400" cy="1676400"/>
              <a:chOff x="1422400" y="10706100"/>
              <a:chExt cx="1676400" cy="1676400"/>
            </a:xfrm>
          </p:grpSpPr>
          <p:sp>
            <p:nvSpPr>
              <p:cNvPr id="43" name="Oval 10"/>
              <p:cNvSpPr>
                <a:spLocks/>
              </p:cNvSpPr>
              <p:nvPr/>
            </p:nvSpPr>
            <p:spPr bwMode="auto">
              <a:xfrm>
                <a:off x="1422400" y="10706100"/>
                <a:ext cx="1676400" cy="1676400"/>
              </a:xfrm>
              <a:prstGeom prst="ellipse">
                <a:avLst/>
              </a:prstGeom>
              <a:solidFill>
                <a:srgbClr val="67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082800" y="111506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Oval 12"/>
              <p:cNvSpPr>
                <a:spLocks/>
              </p:cNvSpPr>
              <p:nvPr/>
            </p:nvSpPr>
            <p:spPr bwMode="auto">
              <a:xfrm>
                <a:off x="1676400" y="10960100"/>
                <a:ext cx="1155700" cy="1155700"/>
              </a:xfrm>
              <a:prstGeom prst="ellipse">
                <a:avLst/>
              </a:prstGeom>
              <a:solidFill>
                <a:srgbClr val="78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46" name="Picture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109601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17536559" y="1168401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[1]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465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Attack Examples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2407389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Hacker got </a:t>
            </a:r>
            <a:r>
              <a:rPr lang="en-US" sz="4000" dirty="0"/>
              <a:t>into the fish tank </a:t>
            </a:r>
            <a:r>
              <a:rPr lang="en-US" sz="4000" dirty="0" smtClean="0"/>
              <a:t>sensor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/>
              <a:t>it to move around into other areas </a:t>
            </a:r>
            <a:r>
              <a:rPr lang="en-US" sz="4000" dirty="0" smtClean="0"/>
              <a:t>of </a:t>
            </a:r>
            <a:r>
              <a:rPr lang="en-US" sz="4000" dirty="0"/>
              <a:t>the </a:t>
            </a:r>
            <a:r>
              <a:rPr lang="en-US" sz="4000" dirty="0" smtClean="0"/>
              <a:t>network </a:t>
            </a:r>
            <a:r>
              <a:rPr lang="en-US" sz="4000" dirty="0"/>
              <a:t>and sent out </a:t>
            </a:r>
            <a:r>
              <a:rPr lang="en-US" sz="4000" dirty="0" smtClean="0"/>
              <a:t>data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10 </a:t>
            </a:r>
            <a:r>
              <a:rPr lang="en-US" sz="4000" dirty="0"/>
              <a:t>GB of data were sent out to a device in Finland</a:t>
            </a:r>
            <a:r>
              <a:rPr lang="en-US" sz="4000" dirty="0" smtClean="0"/>
              <a:t>. 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Reported by </a:t>
            </a:r>
            <a:r>
              <a:rPr lang="en-US" sz="4000" dirty="0" err="1" smtClean="0"/>
              <a:t>Darktrace</a:t>
            </a:r>
            <a:endParaRPr lang="en-US" sz="4000" dirty="0" smtClean="0"/>
          </a:p>
        </p:txBody>
      </p:sp>
      <p:grpSp>
        <p:nvGrpSpPr>
          <p:cNvPr id="3" name="Grupa 2"/>
          <p:cNvGrpSpPr/>
          <p:nvPr/>
        </p:nvGrpSpPr>
        <p:grpSpPr>
          <a:xfrm>
            <a:off x="17088544" y="2212016"/>
            <a:ext cx="5463913" cy="5406379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235875" y="2812711"/>
              <a:ext cx="4120628" cy="247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2017 Casino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Fish Tank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Hacking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2830960" y="2196916"/>
            <a:ext cx="5662469" cy="540638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0503454" y="4257818"/>
              <a:ext cx="6677521" cy="372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2016 </a:t>
              </a:r>
              <a:r>
                <a:rPr lang="en-US" sz="48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Mirai</a:t>
              </a:r>
              <a:endParaRPr lang="en-US" sz="4800" b="1" dirty="0" smtClean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Botnet DDoS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Attack 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sp>
        <p:nvSpPr>
          <p:cNvPr id="20" name="Rectangle 12"/>
          <p:cNvSpPr>
            <a:spLocks/>
          </p:cNvSpPr>
          <p:nvPr/>
        </p:nvSpPr>
        <p:spPr bwMode="auto">
          <a:xfrm>
            <a:off x="1123430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err="1"/>
              <a:t>Mirai</a:t>
            </a:r>
            <a:r>
              <a:rPr lang="en-US" sz="4000" dirty="0"/>
              <a:t> </a:t>
            </a:r>
            <a:r>
              <a:rPr lang="en-US" sz="4000" dirty="0" smtClean="0"/>
              <a:t>malware </a:t>
            </a:r>
            <a:r>
              <a:rPr lang="en-US" sz="4000" dirty="0" smtClean="0"/>
              <a:t>amassed </a:t>
            </a:r>
            <a:r>
              <a:rPr lang="en-US" sz="4000" dirty="0" err="1" smtClean="0"/>
              <a:t>IoT</a:t>
            </a:r>
            <a:r>
              <a:rPr lang="en-US" sz="4000" dirty="0" smtClean="0"/>
              <a:t> </a:t>
            </a:r>
            <a:r>
              <a:rPr lang="en-US" sz="4000" dirty="0"/>
              <a:t>devices </a:t>
            </a:r>
            <a:r>
              <a:rPr lang="en-US" sz="4000" dirty="0" smtClean="0"/>
              <a:t>(Cameras + DVR Players) as botnet to do DDoS attack on </a:t>
            </a:r>
            <a:r>
              <a:rPr lang="en-US" sz="4000" dirty="0" err="1" smtClean="0"/>
              <a:t>Dyn</a:t>
            </a:r>
            <a:r>
              <a:rPr lang="en-US" sz="4000" dirty="0" smtClean="0"/>
              <a:t> Infrastructure.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100,000 malicious endpoints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1.2Tbps attack strength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Took down internet of East Cost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/>
          </p:cNvSpPr>
          <p:nvPr/>
        </p:nvSpPr>
        <p:spPr bwMode="auto">
          <a:xfrm>
            <a:off x="361992" y="552863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err="1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IoT</a:t>
            </a:r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 Vulnerabilities: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Statistics </a:t>
            </a:r>
            <a:r>
              <a:rPr lang="en-US" sz="40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[2]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041400" y="9144000"/>
            <a:ext cx="75692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sz="3600" dirty="0">
              <a:solidFill>
                <a:schemeClr val="tx1"/>
              </a:solidFill>
              <a:latin typeface="Lato Light" panose="020F03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grpSp>
        <p:nvGrpSpPr>
          <p:cNvPr id="3" name="Grupa 2"/>
          <p:cNvGrpSpPr/>
          <p:nvPr/>
        </p:nvGrpSpPr>
        <p:grpSpPr>
          <a:xfrm>
            <a:off x="17272004" y="1041403"/>
            <a:ext cx="6043613" cy="6043614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524233" y="2573976"/>
              <a:ext cx="3754041" cy="2954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$190 billion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  <a:p>
              <a:pPr eaLnBrk="1" hangingPunct="1"/>
              <a:r>
                <a:rPr lang="en-US" sz="48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value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in 2018</a:t>
              </a: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9296400" y="1549400"/>
            <a:ext cx="9093200" cy="909320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1063278" y="4482489"/>
              <a:ext cx="5557868" cy="3277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71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</a:t>
              </a:r>
              <a:r>
                <a:rPr lang="en-US" sz="71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1.1 trillion</a:t>
              </a:r>
            </a:p>
            <a:p>
              <a:pPr eaLnBrk="1" hangingPunct="1"/>
              <a:r>
                <a:rPr lang="en-US" sz="71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71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71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</a:t>
              </a:r>
              <a:r>
                <a:rPr lang="en-US" sz="71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y 2026</a:t>
              </a:r>
              <a:endParaRPr lang="en-US" sz="71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4" name="Grupa 3"/>
          <p:cNvGrpSpPr/>
          <p:nvPr/>
        </p:nvGrpSpPr>
        <p:grpSpPr>
          <a:xfrm>
            <a:off x="16141699" y="8039100"/>
            <a:ext cx="4762501" cy="4762500"/>
            <a:chOff x="16141700" y="8039100"/>
            <a:chExt cx="4762500" cy="4762500"/>
          </a:xfrm>
        </p:grpSpPr>
        <p:sp>
          <p:nvSpPr>
            <p:cNvPr id="14342" name="Oval 5"/>
            <p:cNvSpPr>
              <a:spLocks/>
            </p:cNvSpPr>
            <p:nvPr/>
          </p:nvSpPr>
          <p:spPr bwMode="auto">
            <a:xfrm>
              <a:off x="16141700" y="8039100"/>
              <a:ext cx="4762500" cy="4762500"/>
            </a:xfrm>
            <a:prstGeom prst="ellipse">
              <a:avLst/>
            </a:prstGeom>
            <a:solidFill>
              <a:srgbClr val="67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6" name="Freeform 9"/>
            <p:cNvSpPr>
              <a:spLocks/>
            </p:cNvSpPr>
            <p:nvPr/>
          </p:nvSpPr>
          <p:spPr bwMode="auto">
            <a:xfrm>
              <a:off x="18016538" y="9313863"/>
              <a:ext cx="2870200" cy="3387725"/>
            </a:xfrm>
            <a:custGeom>
              <a:avLst/>
              <a:gdLst>
                <a:gd name="T0" fmla="*/ 0 w 20511"/>
                <a:gd name="T1" fmla="*/ 2669402 h 21600"/>
                <a:gd name="T2" fmla="*/ 1163977 w 20511"/>
                <a:gd name="T3" fmla="*/ 3387725 h 21600"/>
                <a:gd name="T4" fmla="*/ 2860125 w 20511"/>
                <a:gd name="T5" fmla="*/ 817602 h 21600"/>
                <a:gd name="T6" fmla="*/ 1708322 w 20511"/>
                <a:gd name="T7" fmla="*/ 0 h 21600"/>
                <a:gd name="T8" fmla="*/ 0 w 20511"/>
                <a:gd name="T9" fmla="*/ 2669402 h 21600"/>
                <a:gd name="T10" fmla="*/ 0 w 20511"/>
                <a:gd name="T11" fmla="*/ 2669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7" name="Oval 10"/>
            <p:cNvSpPr>
              <a:spLocks/>
            </p:cNvSpPr>
            <p:nvPr/>
          </p:nvSpPr>
          <p:spPr bwMode="auto">
            <a:xfrm>
              <a:off x="16862425" y="8759825"/>
              <a:ext cx="3282950" cy="3282950"/>
            </a:xfrm>
            <a:prstGeom prst="ellipse">
              <a:avLst/>
            </a:prstGeom>
            <a:solidFill>
              <a:srgbClr val="78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2" name="Rectangle 15"/>
            <p:cNvSpPr>
              <a:spLocks/>
            </p:cNvSpPr>
            <p:nvPr/>
          </p:nvSpPr>
          <p:spPr bwMode="auto">
            <a:xfrm>
              <a:off x="17439458" y="9392079"/>
              <a:ext cx="2791643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25 billion</a:t>
              </a:r>
            </a:p>
            <a:p>
              <a:pPr eaLnBrk="1" hangingPunct="1"/>
              <a:r>
                <a:rPr lang="en-US" sz="3600" b="1" dirty="0" err="1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device </a:t>
              </a:r>
            </a:p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2025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0000" y="7098589"/>
            <a:ext cx="9364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 smtClean="0"/>
              <a:t>IoT</a:t>
            </a:r>
            <a:r>
              <a:rPr lang="en-US" sz="4000" dirty="0" smtClean="0"/>
              <a:t> </a:t>
            </a:r>
            <a:r>
              <a:rPr lang="en-US" sz="4000" dirty="0" smtClean="0"/>
              <a:t>devices were attacked within 5 </a:t>
            </a:r>
            <a:r>
              <a:rPr lang="en-US" sz="4000" dirty="0" smtClean="0"/>
              <a:t>min </a:t>
            </a:r>
            <a:r>
              <a:rPr lang="en-US" sz="4000" dirty="0" smtClean="0"/>
              <a:t>after connecting to the </a:t>
            </a:r>
            <a:r>
              <a:rPr lang="en-US" sz="4000" dirty="0" smtClean="0"/>
              <a:t>internet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32.7 million </a:t>
            </a:r>
            <a:r>
              <a:rPr lang="en-US" sz="4000" dirty="0" err="1" smtClean="0"/>
              <a:t>IoT</a:t>
            </a:r>
            <a:r>
              <a:rPr lang="en-US" sz="4000" dirty="0" smtClean="0"/>
              <a:t> malware attack in 2018 ( ↑ </a:t>
            </a:r>
            <a:r>
              <a:rPr lang="en-US" sz="4000" dirty="0" smtClean="0"/>
              <a:t>by 55</a:t>
            </a:r>
            <a:r>
              <a:rPr lang="en-US" sz="4000" dirty="0" smtClean="0"/>
              <a:t>% in 2019)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6825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/>
          </p:cNvSpPr>
          <p:nvPr/>
        </p:nvSpPr>
        <p:spPr bwMode="auto">
          <a:xfrm>
            <a:off x="0" y="9090248"/>
            <a:ext cx="24384000" cy="462575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9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What is the problem?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365586" y="2303675"/>
            <a:ext cx="11970429" cy="9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300" b="1" dirty="0" smtClean="0">
                <a:solidFill>
                  <a:srgbClr val="3C3C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Current Threat Detection Approaches:</a:t>
            </a:r>
            <a:endParaRPr lang="en-US" sz="4300" b="1" dirty="0">
              <a:solidFill>
                <a:srgbClr val="3C3C3C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1266" name="AutoShape 1"/>
          <p:cNvSpPr>
            <a:spLocks/>
          </p:cNvSpPr>
          <p:nvPr/>
        </p:nvSpPr>
        <p:spPr bwMode="auto">
          <a:xfrm>
            <a:off x="1750840" y="9951122"/>
            <a:ext cx="2755901" cy="2755900"/>
          </a:xfrm>
          <a:custGeom>
            <a:avLst/>
            <a:gdLst>
              <a:gd name="T0" fmla="*/ 12471 w 24942"/>
              <a:gd name="T1" fmla="*/ 0 h 21600"/>
              <a:gd name="T2" fmla="*/ 23271 w 24942"/>
              <a:gd name="T3" fmla="*/ 5400 h 21600"/>
              <a:gd name="T4" fmla="*/ 23271 w 24942"/>
              <a:gd name="T5" fmla="*/ 16200 h 21600"/>
              <a:gd name="T6" fmla="*/ 12471 w 24942"/>
              <a:gd name="T7" fmla="*/ 21600 h 21600"/>
              <a:gd name="T8" fmla="*/ 1671 w 24942"/>
              <a:gd name="T9" fmla="*/ 16200 h 21600"/>
              <a:gd name="T10" fmla="*/ 1671 w 24942"/>
              <a:gd name="T11" fmla="*/ 5400 h 21600"/>
              <a:gd name="T12" fmla="*/ 12471 w 24942"/>
              <a:gd name="T13" fmla="*/ 0 h 21600"/>
              <a:gd name="T14" fmla="*/ 12471 w 24942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942" h="2160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672952"/>
          </a:solidFill>
          <a:ln w="25400" cap="flat">
            <a:solidFill>
              <a:srgbClr val="672952"/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7" name="Freeform 2"/>
          <p:cNvSpPr>
            <a:spLocks/>
          </p:cNvSpPr>
          <p:nvPr/>
        </p:nvSpPr>
        <p:spPr bwMode="auto">
          <a:xfrm>
            <a:off x="2538243" y="11030625"/>
            <a:ext cx="1784349" cy="1582738"/>
          </a:xfrm>
          <a:custGeom>
            <a:avLst/>
            <a:gdLst>
              <a:gd name="T0" fmla="*/ 740836 w 21600"/>
              <a:gd name="T1" fmla="*/ 1582738 h 21600"/>
              <a:gd name="T2" fmla="*/ 1784350 w 21600"/>
              <a:gd name="T3" fmla="*/ 990237 h 21600"/>
              <a:gd name="T4" fmla="*/ 1777989 w 21600"/>
              <a:gd name="T5" fmla="*/ 304677 h 21600"/>
              <a:gd name="T6" fmla="*/ 1416080 w 21600"/>
              <a:gd name="T7" fmla="*/ 0 h 21600"/>
              <a:gd name="T8" fmla="*/ 0 w 21600"/>
              <a:gd name="T9" fmla="*/ 952207 h 21600"/>
              <a:gd name="T10" fmla="*/ 740836 w 21600"/>
              <a:gd name="T11" fmla="*/ 1582738 h 21600"/>
              <a:gd name="T12" fmla="*/ 740836 w 21600"/>
              <a:gd name="T13" fmla="*/ 1582738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968" y="21600"/>
                </a:moveTo>
                <a:lnTo>
                  <a:pt x="21600" y="13514"/>
                </a:lnTo>
                <a:lnTo>
                  <a:pt x="21523" y="4158"/>
                </a:lnTo>
                <a:lnTo>
                  <a:pt x="17142" y="0"/>
                </a:lnTo>
                <a:lnTo>
                  <a:pt x="0" y="12995"/>
                </a:lnTo>
                <a:lnTo>
                  <a:pt x="8968" y="21600"/>
                </a:lnTo>
                <a:close/>
                <a:moveTo>
                  <a:pt x="8968" y="21600"/>
                </a:moveTo>
              </a:path>
            </a:pathLst>
          </a:custGeom>
          <a:solidFill>
            <a:srgbClr val="421A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2082800" y="10374272"/>
            <a:ext cx="20218399" cy="1981200"/>
            <a:chOff x="3378200" y="3505200"/>
            <a:chExt cx="20218399" cy="1981200"/>
          </a:xfrm>
        </p:grpSpPr>
        <p:sp>
          <p:nvSpPr>
            <p:cNvPr id="11270" name="Rectangle 5"/>
            <p:cNvSpPr>
              <a:spLocks/>
            </p:cNvSpPr>
            <p:nvPr/>
          </p:nvSpPr>
          <p:spPr bwMode="auto">
            <a:xfrm>
              <a:off x="7226299" y="3674605"/>
              <a:ext cx="163703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just"/>
              <a:r>
                <a:rPr lang="en-US" sz="4400" b="1" dirty="0"/>
                <a:t>C</a:t>
              </a:r>
              <a:r>
                <a:rPr lang="en-US" sz="4400" b="1" dirty="0" smtClean="0"/>
                <a:t>urrent </a:t>
              </a:r>
              <a:r>
                <a:rPr lang="en-US" sz="4400" b="1" dirty="0"/>
                <a:t>security solutions </a:t>
              </a:r>
              <a:r>
                <a:rPr lang="en-US" sz="4400" b="1" dirty="0" smtClean="0"/>
                <a:t>in </a:t>
              </a:r>
              <a:r>
                <a:rPr lang="en-US" sz="4400" b="1" dirty="0" err="1" smtClean="0"/>
                <a:t>IoT</a:t>
              </a:r>
              <a:r>
                <a:rPr lang="en-US" sz="4400" b="1" dirty="0" smtClean="0"/>
                <a:t> devices: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/>
                <a:t>H</a:t>
              </a:r>
              <a:r>
                <a:rPr lang="en-US" sz="4000" dirty="0" smtClean="0"/>
                <a:t>as </a:t>
              </a:r>
              <a:r>
                <a:rPr lang="en-US" sz="4000" dirty="0"/>
                <a:t>little to no significant </a:t>
              </a:r>
              <a:r>
                <a:rPr lang="en-US" sz="4000" dirty="0" smtClean="0"/>
                <a:t>security (like password).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smtClean="0"/>
                <a:t>Computationally expensive and high communication overhead.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err="1" smtClean="0"/>
                <a:t>Unscalable</a:t>
              </a:r>
              <a:r>
                <a:rPr lang="en-US" sz="4000" dirty="0" smtClean="0"/>
                <a:t> </a:t>
              </a:r>
              <a:r>
                <a:rPr lang="en-US" sz="4000" dirty="0"/>
                <a:t>as they require known attack signatures or full packet inspection.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  <a:p>
              <a:pPr algn="just"/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6" name="Grupa 5"/>
            <p:cNvGrpSpPr/>
            <p:nvPr/>
          </p:nvGrpSpPr>
          <p:grpSpPr>
            <a:xfrm>
              <a:off x="3378200" y="3505200"/>
              <a:ext cx="1981200" cy="1981200"/>
              <a:chOff x="3378200" y="3505200"/>
              <a:chExt cx="1981200" cy="1981200"/>
            </a:xfrm>
          </p:grpSpPr>
          <p:sp>
            <p:nvSpPr>
              <p:cNvPr id="11274" name="AutoShape 9"/>
              <p:cNvSpPr>
                <a:spLocks/>
              </p:cNvSpPr>
              <p:nvPr/>
            </p:nvSpPr>
            <p:spPr bwMode="auto">
              <a:xfrm>
                <a:off x="3378200" y="3505200"/>
                <a:ext cx="1981200" cy="1981200"/>
              </a:xfrm>
              <a:custGeom>
                <a:avLst/>
                <a:gdLst>
                  <a:gd name="T0" fmla="*/ 12471 w 24942"/>
                  <a:gd name="T1" fmla="*/ 0 h 21600"/>
                  <a:gd name="T2" fmla="*/ 23271 w 24942"/>
                  <a:gd name="T3" fmla="*/ 5400 h 21600"/>
                  <a:gd name="T4" fmla="*/ 23271 w 24942"/>
                  <a:gd name="T5" fmla="*/ 16200 h 21600"/>
                  <a:gd name="T6" fmla="*/ 12471 w 24942"/>
                  <a:gd name="T7" fmla="*/ 21600 h 21600"/>
                  <a:gd name="T8" fmla="*/ 1671 w 24942"/>
                  <a:gd name="T9" fmla="*/ 16200 h 21600"/>
                  <a:gd name="T10" fmla="*/ 1671 w 24942"/>
                  <a:gd name="T11" fmla="*/ 5400 h 21600"/>
                  <a:gd name="T12" fmla="*/ 12471 w 24942"/>
                  <a:gd name="T13" fmla="*/ 0 h 21600"/>
                  <a:gd name="T14" fmla="*/ 12471 w 24942"/>
                  <a:gd name="T1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42" h="21600">
                    <a:moveTo>
                      <a:pt x="12471" y="0"/>
                    </a:moveTo>
                    <a:lnTo>
                      <a:pt x="23271" y="5400"/>
                    </a:lnTo>
                    <a:lnTo>
                      <a:pt x="23271" y="16200"/>
                    </a:lnTo>
                    <a:lnTo>
                      <a:pt x="12471" y="21600"/>
                    </a:lnTo>
                    <a:lnTo>
                      <a:pt x="1671" y="16200"/>
                    </a:lnTo>
                    <a:lnTo>
                      <a:pt x="1671" y="5400"/>
                    </a:lnTo>
                    <a:lnTo>
                      <a:pt x="12471" y="0"/>
                    </a:lnTo>
                    <a:close/>
                    <a:moveTo>
                      <a:pt x="12471" y="0"/>
                    </a:moveTo>
                  </a:path>
                </a:pathLst>
              </a:custGeom>
              <a:solidFill>
                <a:srgbClr val="772F63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pic>
            <p:nvPicPr>
              <p:cNvPr id="11279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500" y="3797300"/>
                <a:ext cx="1231900" cy="1231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94271"/>
              </p:ext>
            </p:extLst>
          </p:nvPr>
        </p:nvGraphicFramePr>
        <p:xfrm>
          <a:off x="360000" y="3237960"/>
          <a:ext cx="22626207" cy="549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760"/>
                <a:gridCol w="18424447"/>
              </a:tblGrid>
              <a:tr h="72858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Methods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Drawbacks</a:t>
                      </a:r>
                      <a:endParaRPr lang="en-US" sz="4000" dirty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Signature-based 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Ineffective to detect new attacks and variants of known attacks.</a:t>
                      </a:r>
                      <a:endParaRPr lang="en-US" sz="4000" dirty="0"/>
                    </a:p>
                  </a:txBody>
                  <a:tcPr/>
                </a:tc>
              </a:tr>
              <a:tr h="131522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Anomaly-based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scope of the normal behavior is not a simple task. </a:t>
                      </a:r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Hence has high false positive rates.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4000" dirty="0" smtClean="0"/>
                        <a:t>Specification-based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 expert should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define the rules of each specification.</a:t>
                      </a:r>
                      <a:endParaRPr lang="en-US" sz="4000" dirty="0" smtClean="0"/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may not adapt to different environments and could be time-consuming and error-prone.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Hybrid </a:t>
                      </a:r>
                      <a:r>
                        <a:rPr lang="en-US" sz="4000" dirty="0" smtClean="0"/>
                        <a:t>Approach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Computationally expensive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6" grpId="0" animBg="1"/>
      <p:bldP spid="112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Graph-based Approach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5364" name="Rectangle 3"/>
          <p:cNvSpPr>
            <a:spLocks/>
          </p:cNvSpPr>
          <p:nvPr/>
        </p:nvSpPr>
        <p:spPr bwMode="auto">
          <a:xfrm>
            <a:off x="481367" y="4124782"/>
            <a:ext cx="12286697" cy="568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 </a:t>
            </a:r>
            <a:r>
              <a:rPr lang="en-US" sz="4000" dirty="0">
                <a:latin typeface="+mj-lt"/>
              </a:rPr>
              <a:t>graph </a:t>
            </a:r>
            <a:r>
              <a:rPr lang="en-US" sz="4000" dirty="0" smtClean="0">
                <a:latin typeface="+mj-lt"/>
              </a:rPr>
              <a:t>naturally represents highly </a:t>
            </a:r>
            <a:r>
              <a:rPr lang="en-US" sz="4000" dirty="0">
                <a:latin typeface="+mj-lt"/>
              </a:rPr>
              <a:t>relational </a:t>
            </a:r>
            <a:r>
              <a:rPr lang="en-US" sz="4000" dirty="0" smtClean="0">
                <a:latin typeface="+mj-lt"/>
              </a:rPr>
              <a:t>and inter-dependent data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 </a:t>
            </a:r>
            <a:r>
              <a:rPr lang="en-US" sz="4000" dirty="0" err="1" smtClean="0">
                <a:latin typeface="+mj-lt"/>
              </a:rPr>
              <a:t>IoT</a:t>
            </a:r>
            <a:r>
              <a:rPr lang="en-US" sz="4000" dirty="0" smtClean="0">
                <a:latin typeface="+mj-lt"/>
              </a:rPr>
              <a:t> network, device can be </a:t>
            </a:r>
            <a:r>
              <a:rPr lang="en-US" sz="4000" dirty="0">
                <a:latin typeface="+mj-lt"/>
              </a:rPr>
              <a:t>treated as a node and the communication </a:t>
            </a:r>
            <a:r>
              <a:rPr lang="en-US" sz="4000" dirty="0" smtClean="0">
                <a:latin typeface="+mj-lt"/>
              </a:rPr>
              <a:t>as edges.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Anomalies could exhibit themselves as relational.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Only need the source and destination </a:t>
            </a:r>
            <a:r>
              <a:rPr lang="en-US" sz="4000" dirty="0">
                <a:latin typeface="+mj-lt"/>
              </a:rPr>
              <a:t>IP to build a </a:t>
            </a:r>
            <a:r>
              <a:rPr lang="en-US" sz="4000" dirty="0" smtClean="0">
                <a:latin typeface="+mj-lt"/>
              </a:rPr>
              <a:t>network graph.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o </a:t>
            </a:r>
            <a:r>
              <a:rPr lang="en-US" sz="4000" dirty="0">
                <a:latin typeface="+mj-lt"/>
              </a:rPr>
              <a:t>not </a:t>
            </a:r>
            <a:r>
              <a:rPr lang="en-US" sz="4000" dirty="0" smtClean="0">
                <a:latin typeface="+mj-lt"/>
              </a:rPr>
              <a:t>need any </a:t>
            </a:r>
            <a:r>
              <a:rPr lang="en-US" sz="4000" dirty="0">
                <a:latin typeface="+mj-lt"/>
              </a:rPr>
              <a:t>extra information like traffic packet size, protocol, etc</a:t>
            </a:r>
            <a:r>
              <a:rPr lang="en-US" sz="4000" dirty="0" smtClean="0">
                <a:latin typeface="+mj-lt"/>
              </a:rPr>
              <a:t>.,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75" y="3086100"/>
            <a:ext cx="12350425" cy="67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3443" y="3473624"/>
            <a:ext cx="899574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814736" y="308500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Why Graphs?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-12968" y="10197851"/>
            <a:ext cx="24384000" cy="3557167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b="1" dirty="0" smtClean="0"/>
              <a:t>	</a:t>
            </a:r>
            <a:r>
              <a:rPr lang="en-US" sz="4400" b="1" dirty="0" smtClean="0"/>
              <a:t>Proposed</a:t>
            </a:r>
            <a:r>
              <a:rPr lang="en-US" sz="4400" b="1" dirty="0"/>
              <a:t> </a:t>
            </a:r>
            <a:r>
              <a:rPr lang="en-US" sz="4400" b="1" dirty="0" smtClean="0"/>
              <a:t>Solutions :</a:t>
            </a:r>
            <a:endParaRPr lang="en-US" sz="4400" b="1" dirty="0"/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822376" y="10539271"/>
            <a:ext cx="18544889" cy="10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just">
              <a:buFont typeface="Wingdings" charset="2"/>
              <a:buChar char="Ø"/>
            </a:pPr>
            <a:endParaRPr lang="en-US" sz="4000" dirty="0"/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1524226" y="11763410"/>
            <a:ext cx="22189053" cy="85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/>
              <a:t>We propose a novel </a:t>
            </a:r>
            <a:r>
              <a:rPr lang="en-US" sz="4000" dirty="0" smtClean="0"/>
              <a:t>approach </a:t>
            </a:r>
            <a:r>
              <a:rPr lang="en-US" sz="4000" dirty="0"/>
              <a:t>called Graph-based Outlier Detection in Internet of Things (GODIT) that </a:t>
            </a:r>
            <a:endParaRPr lang="en-US" sz="4000" dirty="0" smtClean="0"/>
          </a:p>
          <a:p>
            <a:pPr marL="857250" indent="-857250" algn="just">
              <a:buAutoNum type="romanLcParenBoth"/>
            </a:pPr>
            <a:r>
              <a:rPr lang="en-US" sz="4000" dirty="0" smtClean="0"/>
              <a:t>Represents smart home </a:t>
            </a:r>
            <a:r>
              <a:rPr lang="en-US" sz="4000" dirty="0" err="1" smtClean="0"/>
              <a:t>IoT</a:t>
            </a:r>
            <a:r>
              <a:rPr lang="en-US" sz="4000" dirty="0" smtClean="0"/>
              <a:t> traffic as a real-time graph stream, </a:t>
            </a:r>
          </a:p>
          <a:p>
            <a:pPr marL="857250" indent="-857250" algn="just">
              <a:buAutoNum type="romanLcParenBoth"/>
            </a:pPr>
            <a:r>
              <a:rPr lang="en-US" sz="4000" dirty="0" smtClean="0"/>
              <a:t>Efficiently </a:t>
            </a:r>
            <a:r>
              <a:rPr lang="en-US" sz="4000" dirty="0"/>
              <a:t>processes graph data, and </a:t>
            </a:r>
          </a:p>
          <a:p>
            <a:pPr marL="857250" indent="-857250" algn="just">
              <a:buAutoNum type="romanLcParenBoth"/>
            </a:pPr>
            <a:r>
              <a:rPr lang="en-US" sz="4000" dirty="0"/>
              <a:t>Detects DoS attacks in real-time.</a:t>
            </a:r>
            <a:endParaRPr lang="en-US" sz="4000" dirty="0"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2450540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8000" b="1" dirty="0"/>
              <a:t>G</a:t>
            </a:r>
            <a:r>
              <a:rPr lang="en-US" sz="8000" dirty="0"/>
              <a:t>raph-based </a:t>
            </a:r>
            <a:r>
              <a:rPr lang="en-US" sz="8000" b="1" dirty="0"/>
              <a:t>O</a:t>
            </a:r>
            <a:r>
              <a:rPr lang="en-US" sz="8000" dirty="0"/>
              <a:t>utlier </a:t>
            </a:r>
            <a:r>
              <a:rPr lang="en-US" sz="8000" b="1" dirty="0"/>
              <a:t>D</a:t>
            </a:r>
            <a:r>
              <a:rPr lang="en-US" sz="8000" dirty="0"/>
              <a:t>etection in </a:t>
            </a:r>
            <a:r>
              <a:rPr lang="en-US" sz="8000" b="1" dirty="0"/>
              <a:t>I</a:t>
            </a:r>
            <a:r>
              <a:rPr lang="en-US" sz="8000" dirty="0"/>
              <a:t>nternet of  </a:t>
            </a:r>
            <a:r>
              <a:rPr lang="en-US" sz="8000" b="1" dirty="0"/>
              <a:t>T</a:t>
            </a:r>
            <a:r>
              <a:rPr lang="en-US" sz="8000" dirty="0"/>
              <a:t>hings (GODIT)</a:t>
            </a:r>
            <a:endParaRPr lang="en-US" sz="80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4074298"/>
            <a:ext cx="24383999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7556408" y="5803450"/>
            <a:ext cx="9479050" cy="1068438"/>
            <a:chOff x="3848" y="182"/>
            <a:chExt cx="4156" cy="360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13500001">
              <a:off x="3910" y="138"/>
              <a:ext cx="342" cy="466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13643102">
              <a:off x="7608" y="146"/>
              <a:ext cx="359" cy="432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9763798" y="4455804"/>
            <a:ext cx="4680000" cy="6918307"/>
            <a:chOff x="12842850" y="4114800"/>
            <a:chExt cx="4680000" cy="6918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7" name="Rectangle 24"/>
                <p:cNvSpPr>
                  <a:spLocks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marL="0" lvl="1" indent="0"/>
                  <a:r>
                    <a:rPr lang="en-US" sz="4000" dirty="0"/>
                    <a:t>Generating a fixed-sized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𝑑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dimensional graph sketch using discriminative shingles</a:t>
                  </a:r>
                </a:p>
              </p:txBody>
            </p:sp>
          </mc:Choice>
          <mc:Fallback xmlns="">
            <p:sp>
              <p:nvSpPr>
                <p:cNvPr id="18457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85" t="-5941" r="-6649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049544" y="5478502"/>
                <a:ext cx="2276137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Graph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Sketching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9" name="Grupa 8"/>
          <p:cNvGrpSpPr/>
          <p:nvPr/>
        </p:nvGrpSpPr>
        <p:grpSpPr>
          <a:xfrm>
            <a:off x="17356401" y="4377204"/>
            <a:ext cx="4680000" cy="6976173"/>
            <a:chOff x="18811850" y="4114800"/>
            <a:chExt cx="4680000" cy="6976172"/>
          </a:xfrm>
        </p:grpSpPr>
        <p:sp>
          <p:nvSpPr>
            <p:cNvPr id="18455" name="Rectangle 22"/>
            <p:cNvSpPr>
              <a:spLocks/>
            </p:cNvSpPr>
            <p:nvPr/>
          </p:nvSpPr>
          <p:spPr bwMode="auto">
            <a:xfrm>
              <a:off x="18811850" y="8628759"/>
              <a:ext cx="4680000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dirty="0" smtClean="0"/>
                <a:t>DoS attack detection in graph stream using</a:t>
              </a:r>
            </a:p>
            <a:p>
              <a:pPr eaLnBrk="1" hangingPunct="1"/>
              <a:r>
                <a:rPr lang="en-US" sz="4000" dirty="0" smtClean="0"/>
                <a:t>Robust </a:t>
              </a:r>
              <a:r>
                <a:rPr lang="en-US" sz="4000" dirty="0"/>
                <a:t>Random Cut Forests (RRCF</a:t>
              </a:r>
              <a:r>
                <a:rPr lang="en-US" sz="4000" dirty="0" smtClean="0"/>
                <a:t>) 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5" name="Grupa 4"/>
            <p:cNvGrpSpPr/>
            <p:nvPr/>
          </p:nvGrpSpPr>
          <p:grpSpPr>
            <a:xfrm>
              <a:off x="19253200" y="4114800"/>
              <a:ext cx="3797300" cy="3797300"/>
              <a:chOff x="19253200" y="4114800"/>
              <a:chExt cx="3797300" cy="3797300"/>
            </a:xfrm>
          </p:grpSpPr>
          <p:sp>
            <p:nvSpPr>
              <p:cNvPr id="18472" name="Oval 43"/>
              <p:cNvSpPr>
                <a:spLocks/>
              </p:cNvSpPr>
              <p:nvPr/>
            </p:nvSpPr>
            <p:spPr bwMode="auto">
              <a:xfrm>
                <a:off x="19253200" y="4114800"/>
                <a:ext cx="3797300" cy="3797300"/>
              </a:xfrm>
              <a:prstGeom prst="ellipse">
                <a:avLst/>
              </a:prstGeom>
              <a:solidFill>
                <a:srgbClr val="2C3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3" name="Freeform 44"/>
              <p:cNvSpPr>
                <a:spLocks/>
              </p:cNvSpPr>
              <p:nvPr/>
            </p:nvSpPr>
            <p:spPr bwMode="auto">
              <a:xfrm>
                <a:off x="20748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253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4" name="Oval 45"/>
              <p:cNvSpPr>
                <a:spLocks/>
              </p:cNvSpPr>
              <p:nvPr/>
            </p:nvSpPr>
            <p:spPr bwMode="auto">
              <a:xfrm>
                <a:off x="19827875" y="4689475"/>
                <a:ext cx="2617788" cy="2617788"/>
              </a:xfrm>
              <a:prstGeom prst="ellipse">
                <a:avLst/>
              </a:prstGeom>
              <a:solidFill>
                <a:srgbClr val="344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1" name="Rectangle 47"/>
              <p:cNvSpPr>
                <a:spLocks/>
              </p:cNvSpPr>
              <p:nvPr/>
            </p:nvSpPr>
            <p:spPr bwMode="auto">
              <a:xfrm>
                <a:off x="19802075" y="5478502"/>
                <a:ext cx="270907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DoS Attack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Detection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7" name="Grupa 6"/>
          <p:cNvGrpSpPr/>
          <p:nvPr/>
        </p:nvGrpSpPr>
        <p:grpSpPr>
          <a:xfrm>
            <a:off x="3044775" y="4377204"/>
            <a:ext cx="4680000" cy="6996907"/>
            <a:chOff x="6951264" y="4114800"/>
            <a:chExt cx="4680000" cy="6996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6" name="Rectangle 23"/>
                <p:cNvSpPr>
                  <a:spLocks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r>
                    <a:rPr lang="en-US" sz="4000" dirty="0"/>
                    <a:t>Perform biased random walk to produce </a:t>
                  </a:r>
                  <a:r>
                    <a:rPr lang="en-US" sz="4000" dirty="0" smtClean="0"/>
                    <a:t>a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shingle (like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  <m:r>
                        <a:rPr lang="en-US" sz="4000" i="1" dirty="0">
                          <a:latin typeface="Cambria Math" charset="0"/>
                        </a:rPr>
                        <m:t>𝑔</m:t>
                      </m:r>
                    </m:oMath>
                  </a14:m>
                  <a:r>
                    <a:rPr lang="en-US" sz="4000" dirty="0"/>
                    <a:t>ram ). </a:t>
                  </a:r>
                </a:p>
              </p:txBody>
            </p:sp>
          </mc:Choice>
          <mc:Fallback xmlns="">
            <p:sp>
              <p:nvSpPr>
                <p:cNvPr id="18456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55" t="-5941" r="-6510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upa 2"/>
            <p:cNvGrpSpPr/>
            <p:nvPr/>
          </p:nvGrpSpPr>
          <p:grpSpPr>
            <a:xfrm>
              <a:off x="7315200" y="4114800"/>
              <a:ext cx="3797300" cy="3797300"/>
              <a:chOff x="7315200" y="4114800"/>
              <a:chExt cx="3797300" cy="3797300"/>
            </a:xfrm>
          </p:grpSpPr>
          <p:sp>
            <p:nvSpPr>
              <p:cNvPr id="18467" name="Oval 49"/>
              <p:cNvSpPr>
                <a:spLocks/>
              </p:cNvSpPr>
              <p:nvPr/>
            </p:nvSpPr>
            <p:spPr bwMode="auto">
              <a:xfrm>
                <a:off x="7315200" y="4114800"/>
                <a:ext cx="3797300" cy="3797300"/>
              </a:xfrm>
              <a:prstGeom prst="ellipse">
                <a:avLst/>
              </a:prstGeom>
              <a:solidFill>
                <a:srgbClr val="66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8" name="Freeform 50"/>
              <p:cNvSpPr>
                <a:spLocks/>
              </p:cNvSpPr>
              <p:nvPr/>
            </p:nvSpPr>
            <p:spPr bwMode="auto">
              <a:xfrm>
                <a:off x="8810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9" name="Oval 51"/>
              <p:cNvSpPr>
                <a:spLocks/>
              </p:cNvSpPr>
              <p:nvPr/>
            </p:nvSpPr>
            <p:spPr bwMode="auto">
              <a:xfrm>
                <a:off x="7889875" y="4689475"/>
                <a:ext cx="2617788" cy="2617788"/>
              </a:xfrm>
              <a:prstGeom prst="ellipse">
                <a:avLst/>
              </a:prstGeom>
              <a:solidFill>
                <a:srgbClr val="77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6" name="Rectangle 53"/>
              <p:cNvSpPr>
                <a:spLocks/>
              </p:cNvSpPr>
              <p:nvPr/>
            </p:nvSpPr>
            <p:spPr bwMode="auto">
              <a:xfrm>
                <a:off x="8166942" y="5478501"/>
                <a:ext cx="210493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Random 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Walk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371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724148"/>
            <a:ext cx="24649424" cy="144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600" b="1" dirty="0" smtClean="0"/>
              <a:t>GODIT Overview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48" y="3167623"/>
            <a:ext cx="4415176" cy="481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24" y="3167623"/>
            <a:ext cx="8424936" cy="4783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921" y="3215876"/>
            <a:ext cx="5514368" cy="4794252"/>
          </a:xfrm>
          <a:prstGeom prst="rect">
            <a:avLst/>
          </a:prstGeom>
        </p:spPr>
      </p:pic>
      <p:sp>
        <p:nvSpPr>
          <p:cNvPr id="22" name="Rectangle 3"/>
          <p:cNvSpPr>
            <a:spLocks/>
          </p:cNvSpPr>
          <p:nvPr/>
        </p:nvSpPr>
        <p:spPr bwMode="auto">
          <a:xfrm>
            <a:off x="-12968" y="7951597"/>
            <a:ext cx="24384000" cy="580342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endParaRPr lang="en-US" sz="4000" dirty="0">
              <a:latin typeface="Ale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3"/>
              <p:cNvSpPr>
                <a:spLocks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Represents smart home </a:t>
                </a:r>
                <a:r>
                  <a:rPr lang="en-US" sz="4000" dirty="0" err="1"/>
                  <a:t>IoT</a:t>
                </a:r>
                <a:r>
                  <a:rPr lang="en-US" sz="4000" dirty="0"/>
                  <a:t> traffic as a real-time graph </a:t>
                </a:r>
                <a:r>
                  <a:rPr lang="en-US" sz="4000" dirty="0" smtClean="0"/>
                  <a:t>stream</a:t>
                </a:r>
              </a:p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Perform </a:t>
                </a:r>
                <a:r>
                  <a:rPr lang="en-US" sz="4000" dirty="0"/>
                  <a:t>biased random walk to </a:t>
                </a:r>
                <a:r>
                  <a:rPr lang="en-US" sz="4000" dirty="0" smtClean="0"/>
                  <a:t>generate </a:t>
                </a:r>
                <a:r>
                  <a:rPr lang="en-US" sz="4000" dirty="0"/>
                  <a:t>a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shingle (like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  <m:r>
                      <a:rPr lang="en-US" sz="4000" i="1" dirty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4000" dirty="0"/>
                  <a:t>ram ). </a:t>
                </a:r>
              </a:p>
            </p:txBody>
          </p:sp>
        </mc:Choice>
        <mc:Fallback>
          <p:sp>
            <p:nvSpPr>
              <p:cNvPr id="2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blipFill rotWithShape="0">
                <a:blip r:embed="rId6"/>
                <a:stretch>
                  <a:fillRect l="-1545" t="-26061" b="-41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3"/>
              <p:cNvSpPr>
                <a:spLocks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Find 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/>
                  <a:t>discriminative </a:t>
                </a:r>
                <a:r>
                  <a:rPr lang="en-US" sz="4000" dirty="0"/>
                  <a:t>shingles </a:t>
                </a:r>
                <a:r>
                  <a:rPr lang="en-US" sz="4000" dirty="0" smtClean="0"/>
                  <a:t>using </a:t>
                </a:r>
                <a:r>
                  <a:rPr lang="en-US" sz="4000" dirty="0"/>
                  <a:t>entropy-based measures</a:t>
                </a:r>
                <a:r>
                  <a:rPr lang="en-US" sz="4000" dirty="0" smtClean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Generating a fixed-sized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dimensional graph sketch using discriminative </a:t>
                </a:r>
                <a:r>
                  <a:rPr lang="en-US" sz="4000" dirty="0" smtClean="0"/>
                  <a:t>shingles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Sketch vector hold cost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/>
                  <a:t> in each graph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endParaRPr lang="en-US" sz="4000" dirty="0"/>
              </a:p>
              <a:p>
                <a:pPr marL="571500" indent="-571500" algn="just">
                  <a:buFont typeface="Wingdings" charset="2"/>
                  <a:buChar char="Ø"/>
                </a:pPr>
                <a:endParaRPr lang="en-US" sz="4000" dirty="0" smtClean="0"/>
              </a:p>
            </p:txBody>
          </p:sp>
        </mc:Choice>
        <mc:Fallback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blipFill rotWithShape="0">
                <a:blip r:embed="rId7"/>
                <a:stretch>
                  <a:fillRect l="-1310" t="-843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/>
          <p:cNvSpPr>
            <a:spLocks/>
          </p:cNvSpPr>
          <p:nvPr/>
        </p:nvSpPr>
        <p:spPr bwMode="auto">
          <a:xfrm>
            <a:off x="487870" y="11671354"/>
            <a:ext cx="23846770" cy="184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l">
              <a:buFont typeface="Wingdings" charset="2"/>
              <a:buChar char="Ø"/>
            </a:pPr>
            <a:r>
              <a:rPr lang="en-US" sz="4000" dirty="0" smtClean="0"/>
              <a:t>Anomaly </a:t>
            </a:r>
            <a:r>
              <a:rPr lang="en-US" sz="4000" dirty="0"/>
              <a:t>(DoS) detection on graph sketches</a:t>
            </a:r>
          </a:p>
          <a:p>
            <a:pPr marL="571500" indent="-571500" algn="l">
              <a:buFont typeface="Wingdings" charset="2"/>
              <a:buChar char="Ø"/>
            </a:pPr>
            <a:r>
              <a:rPr lang="en-US" sz="4000" dirty="0" smtClean="0">
                <a:solidFill>
                  <a:schemeClr val="tx1"/>
                </a:solidFill>
              </a:rPr>
              <a:t>The </a:t>
            </a:r>
            <a:r>
              <a:rPr lang="en-US" sz="4000" dirty="0">
                <a:solidFill>
                  <a:schemeClr val="tx1"/>
                </a:solidFill>
              </a:rPr>
              <a:t>similar graph share higher proximity (shown by </a:t>
            </a:r>
            <a:r>
              <a:rPr lang="en-US" sz="4000" dirty="0" err="1">
                <a:solidFill>
                  <a:schemeClr val="tx1"/>
                </a:solidFill>
              </a:rPr>
              <a:t>Jaccard</a:t>
            </a:r>
            <a:r>
              <a:rPr lang="en-US" sz="4000" dirty="0">
                <a:solidFill>
                  <a:schemeClr val="tx1"/>
                </a:solidFill>
              </a:rPr>
              <a:t> similarity</a:t>
            </a:r>
            <a:r>
              <a:rPr lang="en-US" sz="4000" dirty="0" smtClean="0">
                <a:solidFill>
                  <a:schemeClr val="tx1"/>
                </a:solidFill>
              </a:rPr>
              <a:t>) and dissimilar graph are mapped far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02141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ABB0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663366"/>
      </a:accent1>
      <a:accent2>
        <a:srgbClr val="333399"/>
      </a:accent2>
      <a:accent3>
        <a:srgbClr val="F7F7F7"/>
      </a:accent3>
      <a:accent4>
        <a:srgbClr val="000000"/>
      </a:accent4>
      <a:accent5>
        <a:srgbClr val="B8ADB8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2BEB0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DBD4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ster #7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7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aster #8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8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aster #1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1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1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Pages>0</Pages>
  <Words>1627</Words>
  <Characters>0</Characters>
  <Application>Microsoft Macintosh PowerPoint</Application>
  <PresentationFormat>Custom</PresentationFormat>
  <Lines>0</Lines>
  <Paragraphs>222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Aleo</vt:lpstr>
      <vt:lpstr>Calibri</vt:lpstr>
      <vt:lpstr>Cambria Math</vt:lpstr>
      <vt:lpstr>Gill Sans</vt:lpstr>
      <vt:lpstr>Lato</vt:lpstr>
      <vt:lpstr>Lato Light</vt:lpstr>
      <vt:lpstr>Tahoma</vt:lpstr>
      <vt:lpstr>Wingdings</vt:lpstr>
      <vt:lpstr>ヒラギノ角ゴ ProN W3</vt:lpstr>
      <vt:lpstr>Arial</vt:lpstr>
      <vt:lpstr>Master #2</vt:lpstr>
      <vt:lpstr>Master #4</vt:lpstr>
      <vt:lpstr>Master #5</vt:lpstr>
      <vt:lpstr>Master #6</vt:lpstr>
      <vt:lpstr>Master #7</vt:lpstr>
      <vt:lpstr>Master #8</vt:lpstr>
      <vt:lpstr>Master #12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</vt:lpstr>
      <vt:lpstr>Dataset</vt:lpstr>
      <vt:lpstr>PowerPoint Presentation</vt:lpstr>
      <vt:lpstr>Static Settings:</vt:lpstr>
      <vt:lpstr>PowerPoint Presentation</vt:lpstr>
      <vt:lpstr>PowerPoint Presentation</vt:lpstr>
      <vt:lpstr>Streaming Settings:</vt:lpstr>
      <vt:lpstr>PowerPoint Presentation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conference@thesai.org</dc:creator>
  <cp:lastModifiedBy>Ramesh Paudel</cp:lastModifiedBy>
  <cp:revision>262</cp:revision>
  <dcterms:modified xsi:type="dcterms:W3CDTF">2019-11-01T18:26:36Z</dcterms:modified>
</cp:coreProperties>
</file>